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9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44" r:id="rId48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F224C-B435-B642-9268-F73F3A5F802D}" v="12" dt="2021-10-20T04:45:20.8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4422"/>
  </p:normalViewPr>
  <p:slideViewPr>
    <p:cSldViewPr>
      <p:cViewPr varScale="1">
        <p:scale>
          <a:sx n="161" d="100"/>
          <a:sy n="161" d="100"/>
        </p:scale>
        <p:origin x="552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Shou" userId="b3a6589c924973b9" providerId="LiveId" clId="{93FF224C-B435-B642-9268-F73F3A5F802D}"/>
    <pc:docChg chg="undo custSel addSld delSld modSld">
      <pc:chgData name="Zheng Shou" userId="b3a6589c924973b9" providerId="LiveId" clId="{93FF224C-B435-B642-9268-F73F3A5F802D}" dt="2021-10-23T09:23:38.224" v="91" actId="2696"/>
      <pc:docMkLst>
        <pc:docMk/>
      </pc:docMkLst>
      <pc:sldChg chg="modSp mod">
        <pc:chgData name="Zheng Shou" userId="b3a6589c924973b9" providerId="LiveId" clId="{93FF224C-B435-B642-9268-F73F3A5F802D}" dt="2021-10-23T09:21:08.250" v="90" actId="113"/>
        <pc:sldMkLst>
          <pc:docMk/>
          <pc:sldMk cId="0" sldId="256"/>
        </pc:sldMkLst>
        <pc:spChg chg="mod">
          <ac:chgData name="Zheng Shou" userId="b3a6589c924973b9" providerId="LiveId" clId="{93FF224C-B435-B642-9268-F73F3A5F802D}" dt="2021-10-23T09:21:08.250" v="90" actId="113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Zheng Shou" userId="b3a6589c924973b9" providerId="LiveId" clId="{93FF224C-B435-B642-9268-F73F3A5F802D}" dt="2021-10-20T04:45:22.078" v="76" actId="478"/>
        <pc:sldMkLst>
          <pc:docMk/>
          <pc:sldMk cId="0" sldId="290"/>
        </pc:sldMkLst>
        <pc:spChg chg="mod">
          <ac:chgData name="Zheng Shou" userId="b3a6589c924973b9" providerId="LiveId" clId="{93FF224C-B435-B642-9268-F73F3A5F802D}" dt="2021-10-20T04:45:21.378" v="74" actId="1038"/>
          <ac:spMkLst>
            <pc:docMk/>
            <pc:sldMk cId="0" sldId="290"/>
            <ac:spMk id="43" creationId="{00000000-0000-0000-0000-000000000000}"/>
          </ac:spMkLst>
        </pc:spChg>
        <pc:spChg chg="add del">
          <ac:chgData name="Zheng Shou" userId="b3a6589c924973b9" providerId="LiveId" clId="{93FF224C-B435-B642-9268-F73F3A5F802D}" dt="2021-10-20T04:45:21.718" v="75" actId="478"/>
          <ac:spMkLst>
            <pc:docMk/>
            <pc:sldMk cId="0" sldId="290"/>
            <ac:spMk id="44" creationId="{00000000-0000-0000-0000-000000000000}"/>
          </ac:spMkLst>
        </pc:spChg>
        <pc:spChg chg="add del">
          <ac:chgData name="Zheng Shou" userId="b3a6589c924973b9" providerId="LiveId" clId="{93FF224C-B435-B642-9268-F73F3A5F802D}" dt="2021-10-20T04:45:22.078" v="76" actId="478"/>
          <ac:spMkLst>
            <pc:docMk/>
            <pc:sldMk cId="0" sldId="290"/>
            <ac:spMk id="45" creationId="{00000000-0000-0000-0000-000000000000}"/>
          </ac:spMkLst>
        </pc:spChg>
        <pc:spChg chg="add del mod">
          <ac:chgData name="Zheng Shou" userId="b3a6589c924973b9" providerId="LiveId" clId="{93FF224C-B435-B642-9268-F73F3A5F802D}" dt="2021-10-20T04:45:20.825" v="73"/>
          <ac:spMkLst>
            <pc:docMk/>
            <pc:sldMk cId="0" sldId="290"/>
            <ac:spMk id="68" creationId="{003583E7-E06B-3E4C-8BD5-37CFA1495DF7}"/>
          </ac:spMkLst>
        </pc:spChg>
        <pc:spChg chg="add del mod">
          <ac:chgData name="Zheng Shou" userId="b3a6589c924973b9" providerId="LiveId" clId="{93FF224C-B435-B642-9268-F73F3A5F802D}" dt="2021-10-20T04:45:20.825" v="73"/>
          <ac:spMkLst>
            <pc:docMk/>
            <pc:sldMk cId="0" sldId="290"/>
            <ac:spMk id="69" creationId="{D59D3376-448F-6241-BBD7-B89EF2BDACB8}"/>
          </ac:spMkLst>
        </pc:spChg>
        <pc:spChg chg="add del mod">
          <ac:chgData name="Zheng Shou" userId="b3a6589c924973b9" providerId="LiveId" clId="{93FF224C-B435-B642-9268-F73F3A5F802D}" dt="2021-10-20T04:45:20.825" v="73"/>
          <ac:spMkLst>
            <pc:docMk/>
            <pc:sldMk cId="0" sldId="290"/>
            <ac:spMk id="70" creationId="{054E30F9-BB95-554D-A314-85F5155E8EEF}"/>
          </ac:spMkLst>
        </pc:spChg>
        <pc:spChg chg="add del mod">
          <ac:chgData name="Zheng Shou" userId="b3a6589c924973b9" providerId="LiveId" clId="{93FF224C-B435-B642-9268-F73F3A5F802D}" dt="2021-10-20T04:45:20.825" v="73"/>
          <ac:spMkLst>
            <pc:docMk/>
            <pc:sldMk cId="0" sldId="290"/>
            <ac:spMk id="71" creationId="{532B20E1-ADF5-1A4E-9021-5E15DD752F00}"/>
          </ac:spMkLst>
        </pc:spChg>
      </pc:sldChg>
      <pc:sldChg chg="modSp new del mod">
        <pc:chgData name="Zheng Shou" userId="b3a6589c924973b9" providerId="LiveId" clId="{93FF224C-B435-B642-9268-F73F3A5F802D}" dt="2021-10-23T09:23:38.224" v="91" actId="2696"/>
        <pc:sldMkLst>
          <pc:docMk/>
          <pc:sldMk cId="1540454713" sldId="345"/>
        </pc:sldMkLst>
        <pc:spChg chg="mod">
          <ac:chgData name="Zheng Shou" userId="b3a6589c924973b9" providerId="LiveId" clId="{93FF224C-B435-B642-9268-F73F3A5F802D}" dt="2021-10-20T03:03:47.863" v="54" actId="113"/>
          <ac:spMkLst>
            <pc:docMk/>
            <pc:sldMk cId="1540454713" sldId="345"/>
            <ac:spMk id="2" creationId="{843378F5-2702-FE43-9AFB-DDA37A2D5D60}"/>
          </ac:spMkLst>
        </pc:spChg>
      </pc:sldChg>
      <pc:sldChg chg="modSp new del mod">
        <pc:chgData name="Zheng Shou" userId="b3a6589c924973b9" providerId="LiveId" clId="{93FF224C-B435-B642-9268-F73F3A5F802D}" dt="2021-10-20T03:02:07.047" v="31" actId="2696"/>
        <pc:sldMkLst>
          <pc:docMk/>
          <pc:sldMk cId="3800620534" sldId="345"/>
        </pc:sldMkLst>
        <pc:spChg chg="mod">
          <ac:chgData name="Zheng Shou" userId="b3a6589c924973b9" providerId="LiveId" clId="{93FF224C-B435-B642-9268-F73F3A5F802D}" dt="2021-10-20T03:02:04.788" v="30" actId="20577"/>
          <ac:spMkLst>
            <pc:docMk/>
            <pc:sldMk cId="3800620534" sldId="345"/>
            <ac:spMk id="2" creationId="{EBE54F6B-2BE7-7F41-9570-3D32C6B1A0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A2A54-484C-4A17-AB0A-BD41263AB7A1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D12EF-CB53-45B2-B63C-B0B41BE22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4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125" y="154059"/>
            <a:ext cx="854574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444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5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1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0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1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A4346-79C4-FC4F-94D3-558A06596872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40E51-D7D5-8F47-AC6A-BDCE8889E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6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raw-hat-man-sea-sunlight-sunset-70696/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publicdomain/zero/1.0/deed.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g"/><Relationship Id="rId5" Type="http://schemas.openxmlformats.org/officeDocument/2006/relationships/image" Target="../media/image96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3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95.png"/><Relationship Id="rId7" Type="http://schemas.openxmlformats.org/officeDocument/2006/relationships/image" Target="../media/image20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20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23.png"/><Relationship Id="rId9" Type="http://schemas.openxmlformats.org/officeDocument/2006/relationships/image" Target="../media/image93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20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23.png"/><Relationship Id="rId9" Type="http://schemas.openxmlformats.org/officeDocument/2006/relationships/image" Target="../media/image93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20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10" Type="http://schemas.openxmlformats.org/officeDocument/2006/relationships/image" Target="../media/image93.jpg"/><Relationship Id="rId4" Type="http://schemas.openxmlformats.org/officeDocument/2006/relationships/image" Target="../media/image23.png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103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106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105.jpg"/><Relationship Id="rId9" Type="http://schemas.openxmlformats.org/officeDocument/2006/relationships/image" Target="../media/image110.jpg"/><Relationship Id="rId14" Type="http://schemas.openxmlformats.org/officeDocument/2006/relationships/hyperlink" Target="https://pixabay.com/en/adorable-animal-canine-cute-dog-1849992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12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114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113.jpg"/><Relationship Id="rId9" Type="http://schemas.openxmlformats.org/officeDocument/2006/relationships/hyperlink" Target="https://pixabay.com/en/woman-female-model-portrait-adult-983967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57925" y="819150"/>
            <a:ext cx="8545749" cy="327269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155190" algn="ctr">
              <a:lnSpc>
                <a:spcPct val="100299"/>
              </a:lnSpc>
              <a:spcBef>
                <a:spcPts val="80"/>
              </a:spcBef>
            </a:pPr>
            <a:br>
              <a:rPr lang="en-US" sz="4400" spc="20" dirty="0"/>
            </a:br>
            <a:r>
              <a:rPr lang="en-US" sz="4400" spc="20" dirty="0"/>
              <a:t>Pattern Recognition</a:t>
            </a:r>
            <a:br>
              <a:rPr lang="en-US" sz="4400" spc="20" dirty="0"/>
            </a:br>
            <a:r>
              <a:rPr lang="en-US" sz="2000" spc="20" dirty="0"/>
              <a:t>(EE5907)</a:t>
            </a:r>
            <a:br>
              <a:rPr lang="en-US" sz="2000" spc="20" dirty="0"/>
            </a:br>
            <a:br>
              <a:rPr lang="en-US" sz="2000" spc="20" dirty="0"/>
            </a:br>
            <a:br>
              <a:rPr lang="en-US" sz="2000" spc="20" dirty="0"/>
            </a:br>
            <a:r>
              <a:rPr lang="en-US" sz="2000" b="1" spc="20" dirty="0"/>
              <a:t>Asst Prof. Mike Shou</a:t>
            </a:r>
            <a:br>
              <a:rPr lang="en-US" sz="2000" spc="20" dirty="0"/>
            </a:b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51" y="3308572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1" y="22853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51" y="10210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8" y="19549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8" y="29608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35433" y="24516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3" y="59799"/>
                </a:lnTo>
                <a:lnTo>
                  <a:pt x="295301" y="75600"/>
                </a:lnTo>
                <a:lnTo>
                  <a:pt x="353993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0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0112" y="26850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12700" y="850887"/>
            <a:ext cx="1360805" cy="1278890"/>
          </a:xfrm>
          <a:custGeom>
            <a:avLst/>
            <a:gdLst/>
            <a:ahLst/>
            <a:cxnLst/>
            <a:rect l="l" t="t" r="r" b="b"/>
            <a:pathLst>
              <a:path w="1360804" h="1278889">
                <a:moveTo>
                  <a:pt x="0" y="639299"/>
                </a:moveTo>
                <a:lnTo>
                  <a:pt x="1708" y="593643"/>
                </a:lnTo>
                <a:lnTo>
                  <a:pt x="6756" y="548854"/>
                </a:lnTo>
                <a:lnTo>
                  <a:pt x="15029" y="505038"/>
                </a:lnTo>
                <a:lnTo>
                  <a:pt x="26412" y="462306"/>
                </a:lnTo>
                <a:lnTo>
                  <a:pt x="40790" y="420765"/>
                </a:lnTo>
                <a:lnTo>
                  <a:pt x="58047" y="380522"/>
                </a:lnTo>
                <a:lnTo>
                  <a:pt x="78068" y="341687"/>
                </a:lnTo>
                <a:lnTo>
                  <a:pt x="100738" y="304368"/>
                </a:lnTo>
                <a:lnTo>
                  <a:pt x="125942" y="268672"/>
                </a:lnTo>
                <a:lnTo>
                  <a:pt x="153566" y="234708"/>
                </a:lnTo>
                <a:lnTo>
                  <a:pt x="183493" y="202584"/>
                </a:lnTo>
                <a:lnTo>
                  <a:pt x="215608" y="172409"/>
                </a:lnTo>
                <a:lnTo>
                  <a:pt x="249797" y="144289"/>
                </a:lnTo>
                <a:lnTo>
                  <a:pt x="285945" y="118335"/>
                </a:lnTo>
                <a:lnTo>
                  <a:pt x="323935" y="94653"/>
                </a:lnTo>
                <a:lnTo>
                  <a:pt x="363654" y="73352"/>
                </a:lnTo>
                <a:lnTo>
                  <a:pt x="404986" y="54540"/>
                </a:lnTo>
                <a:lnTo>
                  <a:pt x="447815" y="38326"/>
                </a:lnTo>
                <a:lnTo>
                  <a:pt x="492027" y="24817"/>
                </a:lnTo>
                <a:lnTo>
                  <a:pt x="537507" y="14121"/>
                </a:lnTo>
                <a:lnTo>
                  <a:pt x="584139" y="6348"/>
                </a:lnTo>
                <a:lnTo>
                  <a:pt x="631808" y="1605"/>
                </a:lnTo>
                <a:lnTo>
                  <a:pt x="680399" y="0"/>
                </a:lnTo>
                <a:lnTo>
                  <a:pt x="729402" y="1658"/>
                </a:lnTo>
                <a:lnTo>
                  <a:pt x="777867" y="6590"/>
                </a:lnTo>
                <a:lnTo>
                  <a:pt x="825621" y="14728"/>
                </a:lnTo>
                <a:lnTo>
                  <a:pt x="872495" y="26006"/>
                </a:lnTo>
                <a:lnTo>
                  <a:pt x="918315" y="40357"/>
                </a:lnTo>
                <a:lnTo>
                  <a:pt x="962911" y="57713"/>
                </a:lnTo>
                <a:lnTo>
                  <a:pt x="1006111" y="78009"/>
                </a:lnTo>
                <a:lnTo>
                  <a:pt x="1047743" y="101176"/>
                </a:lnTo>
                <a:lnTo>
                  <a:pt x="1087635" y="127150"/>
                </a:lnTo>
                <a:lnTo>
                  <a:pt x="1125616" y="155862"/>
                </a:lnTo>
                <a:lnTo>
                  <a:pt x="1161515" y="187246"/>
                </a:lnTo>
                <a:lnTo>
                  <a:pt x="1198102" y="224459"/>
                </a:lnTo>
                <a:lnTo>
                  <a:pt x="1231239" y="264021"/>
                </a:lnTo>
                <a:lnTo>
                  <a:pt x="1260832" y="305717"/>
                </a:lnTo>
                <a:lnTo>
                  <a:pt x="1286786" y="349331"/>
                </a:lnTo>
                <a:lnTo>
                  <a:pt x="1309007" y="394650"/>
                </a:lnTo>
                <a:lnTo>
                  <a:pt x="1327400" y="441459"/>
                </a:lnTo>
                <a:lnTo>
                  <a:pt x="1341870" y="489543"/>
                </a:lnTo>
                <a:lnTo>
                  <a:pt x="1352323" y="538687"/>
                </a:lnTo>
                <a:lnTo>
                  <a:pt x="1358665" y="588678"/>
                </a:lnTo>
                <a:lnTo>
                  <a:pt x="1360799" y="639299"/>
                </a:lnTo>
                <a:lnTo>
                  <a:pt x="1359091" y="684956"/>
                </a:lnTo>
                <a:lnTo>
                  <a:pt x="1354043" y="729745"/>
                </a:lnTo>
                <a:lnTo>
                  <a:pt x="1345770" y="773561"/>
                </a:lnTo>
                <a:lnTo>
                  <a:pt x="1334387" y="816293"/>
                </a:lnTo>
                <a:lnTo>
                  <a:pt x="1320009" y="857834"/>
                </a:lnTo>
                <a:lnTo>
                  <a:pt x="1302752" y="898077"/>
                </a:lnTo>
                <a:lnTo>
                  <a:pt x="1282731" y="936912"/>
                </a:lnTo>
                <a:lnTo>
                  <a:pt x="1260061" y="974231"/>
                </a:lnTo>
                <a:lnTo>
                  <a:pt x="1234857" y="1009927"/>
                </a:lnTo>
                <a:lnTo>
                  <a:pt x="1207233" y="1043891"/>
                </a:lnTo>
                <a:lnTo>
                  <a:pt x="1177306" y="1076015"/>
                </a:lnTo>
                <a:lnTo>
                  <a:pt x="1145191" y="1106190"/>
                </a:lnTo>
                <a:lnTo>
                  <a:pt x="1111002" y="1134310"/>
                </a:lnTo>
                <a:lnTo>
                  <a:pt x="1074854" y="1160264"/>
                </a:lnTo>
                <a:lnTo>
                  <a:pt x="1036864" y="1183946"/>
                </a:lnTo>
                <a:lnTo>
                  <a:pt x="997145" y="1205247"/>
                </a:lnTo>
                <a:lnTo>
                  <a:pt x="955813" y="1224059"/>
                </a:lnTo>
                <a:lnTo>
                  <a:pt x="912984" y="1240273"/>
                </a:lnTo>
                <a:lnTo>
                  <a:pt x="868772" y="1253782"/>
                </a:lnTo>
                <a:lnTo>
                  <a:pt x="823292" y="1264477"/>
                </a:lnTo>
                <a:lnTo>
                  <a:pt x="776660" y="1272251"/>
                </a:lnTo>
                <a:lnTo>
                  <a:pt x="728991" y="1276994"/>
                </a:lnTo>
                <a:lnTo>
                  <a:pt x="680399" y="1278599"/>
                </a:lnTo>
                <a:lnTo>
                  <a:pt x="631808" y="1276994"/>
                </a:lnTo>
                <a:lnTo>
                  <a:pt x="584139" y="1272251"/>
                </a:lnTo>
                <a:lnTo>
                  <a:pt x="537507" y="1264477"/>
                </a:lnTo>
                <a:lnTo>
                  <a:pt x="492027" y="1253782"/>
                </a:lnTo>
                <a:lnTo>
                  <a:pt x="447815" y="1240273"/>
                </a:lnTo>
                <a:lnTo>
                  <a:pt x="404986" y="1224059"/>
                </a:lnTo>
                <a:lnTo>
                  <a:pt x="363654" y="1205247"/>
                </a:lnTo>
                <a:lnTo>
                  <a:pt x="323935" y="1183946"/>
                </a:lnTo>
                <a:lnTo>
                  <a:pt x="285945" y="1160264"/>
                </a:lnTo>
                <a:lnTo>
                  <a:pt x="249797" y="1134310"/>
                </a:lnTo>
                <a:lnTo>
                  <a:pt x="215608" y="1106190"/>
                </a:lnTo>
                <a:lnTo>
                  <a:pt x="183493" y="1076015"/>
                </a:lnTo>
                <a:lnTo>
                  <a:pt x="153566" y="1043891"/>
                </a:lnTo>
                <a:lnTo>
                  <a:pt x="125942" y="1009927"/>
                </a:lnTo>
                <a:lnTo>
                  <a:pt x="100738" y="974231"/>
                </a:lnTo>
                <a:lnTo>
                  <a:pt x="78068" y="936912"/>
                </a:lnTo>
                <a:lnTo>
                  <a:pt x="58047" y="898077"/>
                </a:lnTo>
                <a:lnTo>
                  <a:pt x="40790" y="857834"/>
                </a:lnTo>
                <a:lnTo>
                  <a:pt x="26412" y="816293"/>
                </a:lnTo>
                <a:lnTo>
                  <a:pt x="15029" y="773561"/>
                </a:lnTo>
                <a:lnTo>
                  <a:pt x="6756" y="729745"/>
                </a:lnTo>
                <a:lnTo>
                  <a:pt x="1708" y="684956"/>
                </a:lnTo>
                <a:lnTo>
                  <a:pt x="0" y="6392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13725" y="1012095"/>
            <a:ext cx="244665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usually want to  predict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 vector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99" y="19040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99" y="29099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2033" y="24007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4" y="59799"/>
                </a:lnTo>
                <a:lnTo>
                  <a:pt x="295301" y="75600"/>
                </a:lnTo>
                <a:lnTo>
                  <a:pt x="353994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1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6712" y="26341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0" y="997456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1247" y="2132316"/>
            <a:ext cx="3932243" cy="561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4399" y="2069900"/>
            <a:ext cx="621030" cy="614680"/>
          </a:xfrm>
          <a:custGeom>
            <a:avLst/>
            <a:gdLst/>
            <a:ahLst/>
            <a:cxnLst/>
            <a:rect l="l" t="t" r="r" b="b"/>
            <a:pathLst>
              <a:path w="621030" h="614680">
                <a:moveTo>
                  <a:pt x="0" y="0"/>
                </a:moveTo>
                <a:lnTo>
                  <a:pt x="620699" y="0"/>
                </a:lnTo>
                <a:lnTo>
                  <a:pt x="620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8025" y="2090549"/>
            <a:ext cx="939800" cy="614680"/>
          </a:xfrm>
          <a:custGeom>
            <a:avLst/>
            <a:gdLst/>
            <a:ahLst/>
            <a:cxnLst/>
            <a:rect l="l" t="t" r="r" b="b"/>
            <a:pathLst>
              <a:path w="939800" h="614680">
                <a:moveTo>
                  <a:pt x="0" y="0"/>
                </a:moveTo>
                <a:lnTo>
                  <a:pt x="939299" y="0"/>
                </a:lnTo>
                <a:lnTo>
                  <a:pt x="9392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0449" y="2090549"/>
            <a:ext cx="549275" cy="614680"/>
          </a:xfrm>
          <a:custGeom>
            <a:avLst/>
            <a:gdLst/>
            <a:ahLst/>
            <a:cxnLst/>
            <a:rect l="l" t="t" r="r" b="b"/>
            <a:pathLst>
              <a:path w="549275" h="614680">
                <a:moveTo>
                  <a:pt x="0" y="0"/>
                </a:moveTo>
                <a:lnTo>
                  <a:pt x="548699" y="0"/>
                </a:lnTo>
                <a:lnTo>
                  <a:pt x="548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4525" y="2756408"/>
            <a:ext cx="580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spc="-7" baseline="2314" dirty="0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state	</a:t>
            </a:r>
            <a:r>
              <a:rPr sz="3600" spc="-7" baseline="2314" dirty="0">
                <a:solidFill>
                  <a:srgbClr val="37761C"/>
                </a:solidFill>
                <a:latin typeface="Arial"/>
                <a:cs typeface="Arial"/>
              </a:rPr>
              <a:t>old </a:t>
            </a:r>
            <a:r>
              <a:rPr sz="3600" baseline="2314" dirty="0">
                <a:solidFill>
                  <a:srgbClr val="37761C"/>
                </a:solidFill>
                <a:latin typeface="Arial"/>
                <a:cs typeface="Arial"/>
              </a:rPr>
              <a:t>state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7199" y="3118358"/>
            <a:ext cx="208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725" y="2069900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9" y="0"/>
                </a:lnTo>
                <a:lnTo>
                  <a:pt x="719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07125" y="3413108"/>
            <a:ext cx="256476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2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with parameters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31374" y="2760199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9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99" y="19040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99" y="29099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2033" y="24007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4" y="59799"/>
                </a:lnTo>
                <a:lnTo>
                  <a:pt x="295301" y="75600"/>
                </a:lnTo>
                <a:lnTo>
                  <a:pt x="353994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1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6712" y="26341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0" y="997456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1247" y="2132316"/>
            <a:ext cx="3932243" cy="561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2100" y="3402908"/>
            <a:ext cx="587819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Notice: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function and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set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24" y="3339974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275" y="2369824"/>
            <a:ext cx="979805" cy="623570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24" y="1171075"/>
            <a:ext cx="398145" cy="868680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8184" y="2057549"/>
            <a:ext cx="81980" cy="31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184" y="3011199"/>
            <a:ext cx="81980" cy="328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205" y="2527499"/>
            <a:ext cx="495934" cy="259079"/>
          </a:xfrm>
          <a:custGeom>
            <a:avLst/>
            <a:gdLst/>
            <a:ahLst/>
            <a:cxnLst/>
            <a:rect l="l" t="t" r="r" b="b"/>
            <a:pathLst>
              <a:path w="495935" h="259080">
                <a:moveTo>
                  <a:pt x="0" y="0"/>
                </a:moveTo>
                <a:lnTo>
                  <a:pt x="30225" y="8592"/>
                </a:lnTo>
                <a:lnTo>
                  <a:pt x="73607" y="19675"/>
                </a:lnTo>
                <a:lnTo>
                  <a:pt x="126747" y="32804"/>
                </a:lnTo>
                <a:lnTo>
                  <a:pt x="186247" y="47538"/>
                </a:lnTo>
                <a:lnTo>
                  <a:pt x="248707" y="63434"/>
                </a:lnTo>
                <a:lnTo>
                  <a:pt x="310729" y="80048"/>
                </a:lnTo>
                <a:lnTo>
                  <a:pt x="368914" y="96938"/>
                </a:lnTo>
                <a:lnTo>
                  <a:pt x="419863" y="113662"/>
                </a:lnTo>
                <a:lnTo>
                  <a:pt x="460177" y="129775"/>
                </a:lnTo>
                <a:lnTo>
                  <a:pt x="495307" y="158403"/>
                </a:lnTo>
                <a:lnTo>
                  <a:pt x="482259" y="172522"/>
                </a:lnTo>
                <a:lnTo>
                  <a:pt x="398245" y="201100"/>
                </a:lnTo>
                <a:lnTo>
                  <a:pt x="336459" y="215065"/>
                </a:lnTo>
                <a:lnTo>
                  <a:pt x="267607" y="228486"/>
                </a:lnTo>
                <a:lnTo>
                  <a:pt x="223025" y="236487"/>
                </a:lnTo>
                <a:lnTo>
                  <a:pt x="178596" y="244118"/>
                </a:lnTo>
                <a:lnTo>
                  <a:pt x="135442" y="251320"/>
                </a:lnTo>
                <a:lnTo>
                  <a:pt x="94681" y="258031"/>
                </a:lnTo>
                <a:lnTo>
                  <a:pt x="90521" y="25871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7090" y="2745716"/>
            <a:ext cx="109679" cy="81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6975" y="2719197"/>
            <a:ext cx="4606469" cy="392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6975" y="3504860"/>
            <a:ext cx="1852756" cy="391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2595" y="26437"/>
            <a:ext cx="713549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(Simple) Recurrent Neural</a:t>
            </a:r>
            <a:r>
              <a:rPr sz="3600" spc="-85" dirty="0"/>
              <a:t> </a:t>
            </a:r>
            <a:r>
              <a:rPr sz="3600" spc="-5" dirty="0"/>
              <a:t>Network</a:t>
            </a:r>
            <a:endParaRPr sz="3600"/>
          </a:p>
          <a:p>
            <a:pPr marL="283210">
              <a:lnSpc>
                <a:spcPct val="100000"/>
              </a:lnSpc>
              <a:spcBef>
                <a:spcPts val="15"/>
              </a:spcBef>
            </a:pPr>
            <a:r>
              <a:rPr sz="1800" spc="-5" dirty="0"/>
              <a:t>The </a:t>
            </a:r>
            <a:r>
              <a:rPr sz="1800" dirty="0"/>
              <a:t>state consists </a:t>
            </a:r>
            <a:r>
              <a:rPr sz="1800" spc="-5" dirty="0"/>
              <a:t>of </a:t>
            </a:r>
            <a:r>
              <a:rPr sz="1800" dirty="0"/>
              <a:t>a single </a:t>
            </a:r>
            <a:r>
              <a:rPr sz="1800" i="1" dirty="0">
                <a:latin typeface="Arial"/>
                <a:cs typeface="Arial"/>
              </a:rPr>
              <a:t>“hidden” </a:t>
            </a:r>
            <a:r>
              <a:rPr sz="1800" dirty="0"/>
              <a:t>vector</a:t>
            </a:r>
            <a:r>
              <a:rPr sz="1800" spc="-25" dirty="0"/>
              <a:t> 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dirty="0"/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1299" y="1407139"/>
            <a:ext cx="3006055" cy="429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82600" y="2039174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66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6867" y="24158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66867" y="24158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66000" y="4062288"/>
            <a:ext cx="31635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Sometimes </a:t>
            </a:r>
            <a:r>
              <a:rPr sz="1400" dirty="0">
                <a:latin typeface="Arial"/>
                <a:cs typeface="Arial"/>
              </a:rPr>
              <a:t>called a “Vanilla </a:t>
            </a:r>
            <a:r>
              <a:rPr sz="1400" spc="-5" dirty="0">
                <a:latin typeface="Arial"/>
                <a:cs typeface="Arial"/>
              </a:rPr>
              <a:t>RNN” or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  </a:t>
            </a:r>
            <a:r>
              <a:rPr sz="1400" dirty="0">
                <a:latin typeface="Arial"/>
                <a:cs typeface="Arial"/>
              </a:rPr>
              <a:t>“Elman </a:t>
            </a:r>
            <a:r>
              <a:rPr sz="1400" spc="-5" dirty="0">
                <a:latin typeface="Arial"/>
                <a:cs typeface="Arial"/>
              </a:rPr>
              <a:t>RNN” after Prof. </a:t>
            </a:r>
            <a:r>
              <a:rPr sz="1400" dirty="0">
                <a:latin typeface="Arial"/>
                <a:cs typeface="Arial"/>
              </a:rPr>
              <a:t>Jeffrey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Elman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30" name="object 30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628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44" name="object 44"/>
          <p:cNvSpPr txBox="1"/>
          <p:nvPr/>
        </p:nvSpPr>
        <p:spPr>
          <a:xfrm>
            <a:off x="1897075" y="1194630"/>
            <a:ext cx="505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Re-use 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weight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at every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time-step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628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628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434324" y="1200599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19525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59075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98624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039123" y="1410900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4">
                <a:moveTo>
                  <a:pt x="0" y="0"/>
                </a:moveTo>
                <a:lnTo>
                  <a:pt x="28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0398" y="13699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34473" y="1383775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95848" y="134278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14998" y="138377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70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35174" y="134278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54549" y="138377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74724" y="1342784"/>
            <a:ext cx="105500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1051655" cy="267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8318" y="3771165"/>
            <a:ext cx="527050" cy="398780"/>
          </a:xfrm>
          <a:custGeom>
            <a:avLst/>
            <a:gdLst/>
            <a:ahLst/>
            <a:cxnLst/>
            <a:rect l="l" t="t" r="r" b="b"/>
            <a:pathLst>
              <a:path w="527050" h="398779">
                <a:moveTo>
                  <a:pt x="526531" y="39815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9838" y="3709497"/>
            <a:ext cx="106983" cy="9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7874" y="3999655"/>
            <a:ext cx="262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Vanilla Neural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3877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“Vanilla” </a:t>
            </a:r>
            <a:r>
              <a:rPr sz="2800" spc="-5" dirty="0"/>
              <a:t>Neural</a:t>
            </a:r>
            <a:r>
              <a:rPr sz="2800" spc="-100" dirty="0"/>
              <a:t> </a:t>
            </a:r>
            <a:r>
              <a:rPr sz="2800" spc="-5" dirty="0"/>
              <a:t>Network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532" y="51387"/>
            <a:ext cx="8245555" cy="4489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55138" y="1258173"/>
          <a:ext cx="7199629" cy="2576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5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0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356">
                <a:tc>
                  <a:txBody>
                    <a:bodyPr/>
                    <a:lstStyle/>
                    <a:p>
                      <a:pPr marR="290195" algn="ct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marR="207010"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R="25971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64769" algn="ct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R="25209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289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4800" dirty="0">
                          <a:latin typeface="Arial"/>
                          <a:cs typeface="Arial"/>
                        </a:rPr>
                        <a:t>…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1479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2639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432717" y="17833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628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5982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spc="-5" dirty="0"/>
              <a:t>One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7103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7628" y="2380618"/>
            <a:ext cx="23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597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One to</a:t>
            </a:r>
            <a:r>
              <a:rPr sz="2800" spc="-95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3" name="object 43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593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520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990" y="2774094"/>
            <a:ext cx="81981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844" y="2547081"/>
            <a:ext cx="21635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354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57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227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8613" y="2547081"/>
            <a:ext cx="21635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6751" y="2774094"/>
            <a:ext cx="81980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2119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7122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604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135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0512" y="2774094"/>
            <a:ext cx="81980" cy="27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1870" y="2547081"/>
            <a:ext cx="197040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5883" y="2547128"/>
            <a:ext cx="241768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5640" y="2547081"/>
            <a:ext cx="186203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38021" y="234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3759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3836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046" y="3208097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046" y="354358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4401" y="2857550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4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79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7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8932" y="2761677"/>
            <a:ext cx="81906" cy="1069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01" y="2872817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3" y="41001"/>
                </a:lnTo>
                <a:lnTo>
                  <a:pt x="395987" y="9723"/>
                </a:lnTo>
                <a:lnTo>
                  <a:pt x="402015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697" y="2780598"/>
            <a:ext cx="79246" cy="110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401" y="2857420"/>
            <a:ext cx="2637790" cy="1125220"/>
          </a:xfrm>
          <a:custGeom>
            <a:avLst/>
            <a:gdLst/>
            <a:ahLst/>
            <a:cxnLst/>
            <a:rect l="l" t="t" r="r" b="b"/>
            <a:pathLst>
              <a:path w="2637790" h="1125220">
                <a:moveTo>
                  <a:pt x="0" y="747621"/>
                </a:moveTo>
                <a:lnTo>
                  <a:pt x="17979" y="801513"/>
                </a:lnTo>
                <a:lnTo>
                  <a:pt x="48833" y="839461"/>
                </a:lnTo>
                <a:lnTo>
                  <a:pt x="93537" y="878085"/>
                </a:lnTo>
                <a:lnTo>
                  <a:pt x="151027" y="916580"/>
                </a:lnTo>
                <a:lnTo>
                  <a:pt x="184233" y="935527"/>
                </a:lnTo>
                <a:lnTo>
                  <a:pt x="220237" y="954140"/>
                </a:lnTo>
                <a:lnTo>
                  <a:pt x="258903" y="972318"/>
                </a:lnTo>
                <a:lnTo>
                  <a:pt x="300101" y="989961"/>
                </a:lnTo>
                <a:lnTo>
                  <a:pt x="343695" y="1006967"/>
                </a:lnTo>
                <a:lnTo>
                  <a:pt x="389554" y="1023236"/>
                </a:lnTo>
                <a:lnTo>
                  <a:pt x="437544" y="1038667"/>
                </a:lnTo>
                <a:lnTo>
                  <a:pt x="487531" y="1053160"/>
                </a:lnTo>
                <a:lnTo>
                  <a:pt x="539383" y="1066614"/>
                </a:lnTo>
                <a:lnTo>
                  <a:pt x="592966" y="1078928"/>
                </a:lnTo>
                <a:lnTo>
                  <a:pt x="648147" y="1090002"/>
                </a:lnTo>
                <a:lnTo>
                  <a:pt x="704794" y="1099734"/>
                </a:lnTo>
                <a:lnTo>
                  <a:pt x="762772" y="1108025"/>
                </a:lnTo>
                <a:lnTo>
                  <a:pt x="821949" y="1114773"/>
                </a:lnTo>
                <a:lnTo>
                  <a:pt x="882191" y="1119878"/>
                </a:lnTo>
                <a:lnTo>
                  <a:pt x="943365" y="1123240"/>
                </a:lnTo>
                <a:lnTo>
                  <a:pt x="1005339" y="1124757"/>
                </a:lnTo>
                <a:lnTo>
                  <a:pt x="1067979" y="1124328"/>
                </a:lnTo>
                <a:lnTo>
                  <a:pt x="1131151" y="1121854"/>
                </a:lnTo>
                <a:lnTo>
                  <a:pt x="1194723" y="1117234"/>
                </a:lnTo>
                <a:lnTo>
                  <a:pt x="1258561" y="1110366"/>
                </a:lnTo>
                <a:lnTo>
                  <a:pt x="1322532" y="1101150"/>
                </a:lnTo>
                <a:lnTo>
                  <a:pt x="1372117" y="1092341"/>
                </a:lnTo>
                <a:lnTo>
                  <a:pt x="1421639" y="1082088"/>
                </a:lnTo>
                <a:lnTo>
                  <a:pt x="1471038" y="1070418"/>
                </a:lnTo>
                <a:lnTo>
                  <a:pt x="1520251" y="1057357"/>
                </a:lnTo>
                <a:lnTo>
                  <a:pt x="1569215" y="1042932"/>
                </a:lnTo>
                <a:lnTo>
                  <a:pt x="1617870" y="1027170"/>
                </a:lnTo>
                <a:lnTo>
                  <a:pt x="1666153" y="1010097"/>
                </a:lnTo>
                <a:lnTo>
                  <a:pt x="1714002" y="991740"/>
                </a:lnTo>
                <a:lnTo>
                  <a:pt x="1761354" y="972126"/>
                </a:lnTo>
                <a:lnTo>
                  <a:pt x="1808149" y="951281"/>
                </a:lnTo>
                <a:lnTo>
                  <a:pt x="1854324" y="929232"/>
                </a:lnTo>
                <a:lnTo>
                  <a:pt x="1899817" y="906006"/>
                </a:lnTo>
                <a:lnTo>
                  <a:pt x="1944567" y="881630"/>
                </a:lnTo>
                <a:lnTo>
                  <a:pt x="1988510" y="856129"/>
                </a:lnTo>
                <a:lnTo>
                  <a:pt x="2031585" y="829531"/>
                </a:lnTo>
                <a:lnTo>
                  <a:pt x="2073730" y="801862"/>
                </a:lnTo>
                <a:lnTo>
                  <a:pt x="2114884" y="773149"/>
                </a:lnTo>
                <a:lnTo>
                  <a:pt x="2154984" y="743420"/>
                </a:lnTo>
                <a:lnTo>
                  <a:pt x="2193967" y="712699"/>
                </a:lnTo>
                <a:lnTo>
                  <a:pt x="2231773" y="681014"/>
                </a:lnTo>
                <a:lnTo>
                  <a:pt x="2272323" y="644711"/>
                </a:lnTo>
                <a:lnTo>
                  <a:pt x="2311257" y="607288"/>
                </a:lnTo>
                <a:lnTo>
                  <a:pt x="2348490" y="568780"/>
                </a:lnTo>
                <a:lnTo>
                  <a:pt x="2383937" y="529225"/>
                </a:lnTo>
                <a:lnTo>
                  <a:pt x="2417513" y="488659"/>
                </a:lnTo>
                <a:lnTo>
                  <a:pt x="2449134" y="447119"/>
                </a:lnTo>
                <a:lnTo>
                  <a:pt x="2478713" y="404642"/>
                </a:lnTo>
                <a:lnTo>
                  <a:pt x="2506167" y="361263"/>
                </a:lnTo>
                <a:lnTo>
                  <a:pt x="2531409" y="317019"/>
                </a:lnTo>
                <a:lnTo>
                  <a:pt x="2557059" y="266258"/>
                </a:lnTo>
                <a:lnTo>
                  <a:pt x="2579681" y="214501"/>
                </a:lnTo>
                <a:lnTo>
                  <a:pt x="2599154" y="161800"/>
                </a:lnTo>
                <a:lnTo>
                  <a:pt x="2615359" y="108208"/>
                </a:lnTo>
                <a:lnTo>
                  <a:pt x="2625295" y="67460"/>
                </a:lnTo>
                <a:lnTo>
                  <a:pt x="2633272" y="26262"/>
                </a:lnTo>
                <a:lnTo>
                  <a:pt x="2636510" y="5501"/>
                </a:lnTo>
                <a:lnTo>
                  <a:pt x="26372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760" y="2761645"/>
            <a:ext cx="81834" cy="107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01" y="3004383"/>
            <a:ext cx="3973195" cy="1072515"/>
          </a:xfrm>
          <a:custGeom>
            <a:avLst/>
            <a:gdLst/>
            <a:ahLst/>
            <a:cxnLst/>
            <a:rect l="l" t="t" r="r" b="b"/>
            <a:pathLst>
              <a:path w="3973195" h="1072514">
                <a:moveTo>
                  <a:pt x="0" y="600658"/>
                </a:moveTo>
                <a:lnTo>
                  <a:pt x="12989" y="647293"/>
                </a:lnTo>
                <a:lnTo>
                  <a:pt x="35536" y="679270"/>
                </a:lnTo>
                <a:lnTo>
                  <a:pt x="68579" y="711652"/>
                </a:lnTo>
                <a:lnTo>
                  <a:pt x="111594" y="744179"/>
                </a:lnTo>
                <a:lnTo>
                  <a:pt x="164057" y="776589"/>
                </a:lnTo>
                <a:lnTo>
                  <a:pt x="225442" y="808620"/>
                </a:lnTo>
                <a:lnTo>
                  <a:pt x="295224" y="840012"/>
                </a:lnTo>
                <a:lnTo>
                  <a:pt x="333100" y="855386"/>
                </a:lnTo>
                <a:lnTo>
                  <a:pt x="372879" y="870503"/>
                </a:lnTo>
                <a:lnTo>
                  <a:pt x="414494" y="885329"/>
                </a:lnTo>
                <a:lnTo>
                  <a:pt x="457881" y="899833"/>
                </a:lnTo>
                <a:lnTo>
                  <a:pt x="502974" y="913980"/>
                </a:lnTo>
                <a:lnTo>
                  <a:pt x="549707" y="927739"/>
                </a:lnTo>
                <a:lnTo>
                  <a:pt x="598015" y="941077"/>
                </a:lnTo>
                <a:lnTo>
                  <a:pt x="647831" y="953962"/>
                </a:lnTo>
                <a:lnTo>
                  <a:pt x="699091" y="966360"/>
                </a:lnTo>
                <a:lnTo>
                  <a:pt x="751728" y="978239"/>
                </a:lnTo>
                <a:lnTo>
                  <a:pt x="805678" y="989567"/>
                </a:lnTo>
                <a:lnTo>
                  <a:pt x="860874" y="1000310"/>
                </a:lnTo>
                <a:lnTo>
                  <a:pt x="917250" y="1010437"/>
                </a:lnTo>
                <a:lnTo>
                  <a:pt x="974743" y="1019914"/>
                </a:lnTo>
                <a:lnTo>
                  <a:pt x="1033285" y="1028709"/>
                </a:lnTo>
                <a:lnTo>
                  <a:pt x="1092811" y="1036789"/>
                </a:lnTo>
                <a:lnTo>
                  <a:pt x="1153255" y="1044121"/>
                </a:lnTo>
                <a:lnTo>
                  <a:pt x="1214552" y="1050673"/>
                </a:lnTo>
                <a:lnTo>
                  <a:pt x="1276637" y="1056413"/>
                </a:lnTo>
                <a:lnTo>
                  <a:pt x="1339443" y="1061307"/>
                </a:lnTo>
                <a:lnTo>
                  <a:pt x="1402905" y="1065323"/>
                </a:lnTo>
                <a:lnTo>
                  <a:pt x="1466958" y="1068429"/>
                </a:lnTo>
                <a:lnTo>
                  <a:pt x="1531536" y="1070591"/>
                </a:lnTo>
                <a:lnTo>
                  <a:pt x="1596573" y="1071777"/>
                </a:lnTo>
                <a:lnTo>
                  <a:pt x="1662003" y="1071954"/>
                </a:lnTo>
                <a:lnTo>
                  <a:pt x="1727761" y="1071091"/>
                </a:lnTo>
                <a:lnTo>
                  <a:pt x="1793782" y="1069153"/>
                </a:lnTo>
                <a:lnTo>
                  <a:pt x="1860000" y="1066108"/>
                </a:lnTo>
                <a:lnTo>
                  <a:pt x="1926349" y="1061925"/>
                </a:lnTo>
                <a:lnTo>
                  <a:pt x="1992764" y="1056569"/>
                </a:lnTo>
                <a:lnTo>
                  <a:pt x="2046136" y="1051399"/>
                </a:lnTo>
                <a:lnTo>
                  <a:pt x="2099473" y="1045462"/>
                </a:lnTo>
                <a:lnTo>
                  <a:pt x="2152743" y="1038769"/>
                </a:lnTo>
                <a:lnTo>
                  <a:pt x="2205911" y="1031331"/>
                </a:lnTo>
                <a:lnTo>
                  <a:pt x="2258942" y="1023158"/>
                </a:lnTo>
                <a:lnTo>
                  <a:pt x="2311804" y="1014261"/>
                </a:lnTo>
                <a:lnTo>
                  <a:pt x="2364461" y="1004652"/>
                </a:lnTo>
                <a:lnTo>
                  <a:pt x="2416880" y="994341"/>
                </a:lnTo>
                <a:lnTo>
                  <a:pt x="2469026" y="983339"/>
                </a:lnTo>
                <a:lnTo>
                  <a:pt x="2520866" y="971656"/>
                </a:lnTo>
                <a:lnTo>
                  <a:pt x="2572366" y="959304"/>
                </a:lnTo>
                <a:lnTo>
                  <a:pt x="2623491" y="946294"/>
                </a:lnTo>
                <a:lnTo>
                  <a:pt x="2674207" y="932636"/>
                </a:lnTo>
                <a:lnTo>
                  <a:pt x="2724482" y="918341"/>
                </a:lnTo>
                <a:lnTo>
                  <a:pt x="2774279" y="903419"/>
                </a:lnTo>
                <a:lnTo>
                  <a:pt x="2823566" y="887883"/>
                </a:lnTo>
                <a:lnTo>
                  <a:pt x="2872308" y="871742"/>
                </a:lnTo>
                <a:lnTo>
                  <a:pt x="2920472" y="855008"/>
                </a:lnTo>
                <a:lnTo>
                  <a:pt x="2968023" y="837691"/>
                </a:lnTo>
                <a:lnTo>
                  <a:pt x="3014927" y="819803"/>
                </a:lnTo>
                <a:lnTo>
                  <a:pt x="3061150" y="801353"/>
                </a:lnTo>
                <a:lnTo>
                  <a:pt x="3106658" y="782353"/>
                </a:lnTo>
                <a:lnTo>
                  <a:pt x="3151417" y="762814"/>
                </a:lnTo>
                <a:lnTo>
                  <a:pt x="3195394" y="742746"/>
                </a:lnTo>
                <a:lnTo>
                  <a:pt x="3238553" y="722160"/>
                </a:lnTo>
                <a:lnTo>
                  <a:pt x="3280862" y="701068"/>
                </a:lnTo>
                <a:lnTo>
                  <a:pt x="3322285" y="679480"/>
                </a:lnTo>
                <a:lnTo>
                  <a:pt x="3362789" y="657406"/>
                </a:lnTo>
                <a:lnTo>
                  <a:pt x="3412957" y="628629"/>
                </a:lnTo>
                <a:lnTo>
                  <a:pt x="3461510" y="599105"/>
                </a:lnTo>
                <a:lnTo>
                  <a:pt x="3508379" y="568857"/>
                </a:lnTo>
                <a:lnTo>
                  <a:pt x="3553494" y="537908"/>
                </a:lnTo>
                <a:lnTo>
                  <a:pt x="3596784" y="506281"/>
                </a:lnTo>
                <a:lnTo>
                  <a:pt x="3638179" y="473996"/>
                </a:lnTo>
                <a:lnTo>
                  <a:pt x="3677609" y="441078"/>
                </a:lnTo>
                <a:lnTo>
                  <a:pt x="3715004" y="407548"/>
                </a:lnTo>
                <a:lnTo>
                  <a:pt x="3750293" y="373428"/>
                </a:lnTo>
                <a:lnTo>
                  <a:pt x="3783407" y="338740"/>
                </a:lnTo>
                <a:lnTo>
                  <a:pt x="3814274" y="303508"/>
                </a:lnTo>
                <a:lnTo>
                  <a:pt x="3845551" y="264151"/>
                </a:lnTo>
                <a:lnTo>
                  <a:pt x="3873933" y="224191"/>
                </a:lnTo>
                <a:lnTo>
                  <a:pt x="3899325" y="183658"/>
                </a:lnTo>
                <a:lnTo>
                  <a:pt x="3921634" y="142582"/>
                </a:lnTo>
                <a:lnTo>
                  <a:pt x="3940768" y="100992"/>
                </a:lnTo>
                <a:lnTo>
                  <a:pt x="3955739" y="61563"/>
                </a:lnTo>
                <a:lnTo>
                  <a:pt x="3967758" y="21733"/>
                </a:lnTo>
                <a:lnTo>
                  <a:pt x="3971096" y="8371"/>
                </a:lnTo>
                <a:lnTo>
                  <a:pt x="3971624" y="6141"/>
                </a:lnTo>
                <a:lnTo>
                  <a:pt x="3972138" y="3909"/>
                </a:lnTo>
                <a:lnTo>
                  <a:pt x="3972638" y="1675"/>
                </a:lnTo>
                <a:lnTo>
                  <a:pt x="397300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6602" y="2908928"/>
            <a:ext cx="81601" cy="1084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96176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01862" y="2547081"/>
            <a:ext cx="186202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61150" y="1310037"/>
            <a:ext cx="2195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025" y="4416535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593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520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990" y="2774094"/>
            <a:ext cx="81981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844" y="2547081"/>
            <a:ext cx="21635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354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57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227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8613" y="2547081"/>
            <a:ext cx="21635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6751" y="2774094"/>
            <a:ext cx="81980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2119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7122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604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135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0512" y="2774094"/>
            <a:ext cx="81980" cy="27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1870" y="2547081"/>
            <a:ext cx="197040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5883" y="2547128"/>
            <a:ext cx="241768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5640" y="2547081"/>
            <a:ext cx="186203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38021" y="234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3759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3836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046" y="3208097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046" y="354358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4401" y="2857550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4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79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7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8932" y="2761677"/>
            <a:ext cx="81906" cy="1069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01" y="2872817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3" y="41001"/>
                </a:lnTo>
                <a:lnTo>
                  <a:pt x="395987" y="9723"/>
                </a:lnTo>
                <a:lnTo>
                  <a:pt x="402015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697" y="2780598"/>
            <a:ext cx="79246" cy="110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401" y="2857420"/>
            <a:ext cx="2637790" cy="1125220"/>
          </a:xfrm>
          <a:custGeom>
            <a:avLst/>
            <a:gdLst/>
            <a:ahLst/>
            <a:cxnLst/>
            <a:rect l="l" t="t" r="r" b="b"/>
            <a:pathLst>
              <a:path w="2637790" h="1125220">
                <a:moveTo>
                  <a:pt x="0" y="747621"/>
                </a:moveTo>
                <a:lnTo>
                  <a:pt x="17979" y="801513"/>
                </a:lnTo>
                <a:lnTo>
                  <a:pt x="48833" y="839461"/>
                </a:lnTo>
                <a:lnTo>
                  <a:pt x="93537" y="878085"/>
                </a:lnTo>
                <a:lnTo>
                  <a:pt x="151027" y="916580"/>
                </a:lnTo>
                <a:lnTo>
                  <a:pt x="184233" y="935527"/>
                </a:lnTo>
                <a:lnTo>
                  <a:pt x="220237" y="954140"/>
                </a:lnTo>
                <a:lnTo>
                  <a:pt x="258903" y="972318"/>
                </a:lnTo>
                <a:lnTo>
                  <a:pt x="300101" y="989961"/>
                </a:lnTo>
                <a:lnTo>
                  <a:pt x="343695" y="1006967"/>
                </a:lnTo>
                <a:lnTo>
                  <a:pt x="389554" y="1023236"/>
                </a:lnTo>
                <a:lnTo>
                  <a:pt x="437544" y="1038667"/>
                </a:lnTo>
                <a:lnTo>
                  <a:pt x="487531" y="1053160"/>
                </a:lnTo>
                <a:lnTo>
                  <a:pt x="539383" y="1066614"/>
                </a:lnTo>
                <a:lnTo>
                  <a:pt x="592966" y="1078928"/>
                </a:lnTo>
                <a:lnTo>
                  <a:pt x="648147" y="1090002"/>
                </a:lnTo>
                <a:lnTo>
                  <a:pt x="704794" y="1099734"/>
                </a:lnTo>
                <a:lnTo>
                  <a:pt x="762772" y="1108025"/>
                </a:lnTo>
                <a:lnTo>
                  <a:pt x="821949" y="1114773"/>
                </a:lnTo>
                <a:lnTo>
                  <a:pt x="882191" y="1119878"/>
                </a:lnTo>
                <a:lnTo>
                  <a:pt x="943365" y="1123240"/>
                </a:lnTo>
                <a:lnTo>
                  <a:pt x="1005339" y="1124757"/>
                </a:lnTo>
                <a:lnTo>
                  <a:pt x="1067979" y="1124328"/>
                </a:lnTo>
                <a:lnTo>
                  <a:pt x="1131151" y="1121854"/>
                </a:lnTo>
                <a:lnTo>
                  <a:pt x="1194723" y="1117234"/>
                </a:lnTo>
                <a:lnTo>
                  <a:pt x="1258561" y="1110366"/>
                </a:lnTo>
                <a:lnTo>
                  <a:pt x="1322532" y="1101150"/>
                </a:lnTo>
                <a:lnTo>
                  <a:pt x="1372117" y="1092341"/>
                </a:lnTo>
                <a:lnTo>
                  <a:pt x="1421639" y="1082088"/>
                </a:lnTo>
                <a:lnTo>
                  <a:pt x="1471038" y="1070418"/>
                </a:lnTo>
                <a:lnTo>
                  <a:pt x="1520251" y="1057357"/>
                </a:lnTo>
                <a:lnTo>
                  <a:pt x="1569215" y="1042932"/>
                </a:lnTo>
                <a:lnTo>
                  <a:pt x="1617870" y="1027170"/>
                </a:lnTo>
                <a:lnTo>
                  <a:pt x="1666153" y="1010097"/>
                </a:lnTo>
                <a:lnTo>
                  <a:pt x="1714002" y="991740"/>
                </a:lnTo>
                <a:lnTo>
                  <a:pt x="1761354" y="972126"/>
                </a:lnTo>
                <a:lnTo>
                  <a:pt x="1808149" y="951281"/>
                </a:lnTo>
                <a:lnTo>
                  <a:pt x="1854324" y="929232"/>
                </a:lnTo>
                <a:lnTo>
                  <a:pt x="1899817" y="906006"/>
                </a:lnTo>
                <a:lnTo>
                  <a:pt x="1944567" y="881630"/>
                </a:lnTo>
                <a:lnTo>
                  <a:pt x="1988510" y="856129"/>
                </a:lnTo>
                <a:lnTo>
                  <a:pt x="2031585" y="829531"/>
                </a:lnTo>
                <a:lnTo>
                  <a:pt x="2073730" y="801862"/>
                </a:lnTo>
                <a:lnTo>
                  <a:pt x="2114884" y="773149"/>
                </a:lnTo>
                <a:lnTo>
                  <a:pt x="2154984" y="743420"/>
                </a:lnTo>
                <a:lnTo>
                  <a:pt x="2193967" y="712699"/>
                </a:lnTo>
                <a:lnTo>
                  <a:pt x="2231773" y="681014"/>
                </a:lnTo>
                <a:lnTo>
                  <a:pt x="2272323" y="644711"/>
                </a:lnTo>
                <a:lnTo>
                  <a:pt x="2311257" y="607288"/>
                </a:lnTo>
                <a:lnTo>
                  <a:pt x="2348490" y="568780"/>
                </a:lnTo>
                <a:lnTo>
                  <a:pt x="2383937" y="529225"/>
                </a:lnTo>
                <a:lnTo>
                  <a:pt x="2417513" y="488659"/>
                </a:lnTo>
                <a:lnTo>
                  <a:pt x="2449134" y="447119"/>
                </a:lnTo>
                <a:lnTo>
                  <a:pt x="2478713" y="404642"/>
                </a:lnTo>
                <a:lnTo>
                  <a:pt x="2506167" y="361263"/>
                </a:lnTo>
                <a:lnTo>
                  <a:pt x="2531409" y="317019"/>
                </a:lnTo>
                <a:lnTo>
                  <a:pt x="2557059" y="266258"/>
                </a:lnTo>
                <a:lnTo>
                  <a:pt x="2579681" y="214501"/>
                </a:lnTo>
                <a:lnTo>
                  <a:pt x="2599154" y="161800"/>
                </a:lnTo>
                <a:lnTo>
                  <a:pt x="2615359" y="108208"/>
                </a:lnTo>
                <a:lnTo>
                  <a:pt x="2625295" y="67460"/>
                </a:lnTo>
                <a:lnTo>
                  <a:pt x="2633272" y="26262"/>
                </a:lnTo>
                <a:lnTo>
                  <a:pt x="2636510" y="5501"/>
                </a:lnTo>
                <a:lnTo>
                  <a:pt x="26372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760" y="2761645"/>
            <a:ext cx="81834" cy="107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01" y="3004383"/>
            <a:ext cx="3973195" cy="1072515"/>
          </a:xfrm>
          <a:custGeom>
            <a:avLst/>
            <a:gdLst/>
            <a:ahLst/>
            <a:cxnLst/>
            <a:rect l="l" t="t" r="r" b="b"/>
            <a:pathLst>
              <a:path w="3973195" h="1072514">
                <a:moveTo>
                  <a:pt x="0" y="600658"/>
                </a:moveTo>
                <a:lnTo>
                  <a:pt x="12989" y="647293"/>
                </a:lnTo>
                <a:lnTo>
                  <a:pt x="35536" y="679270"/>
                </a:lnTo>
                <a:lnTo>
                  <a:pt x="68579" y="711652"/>
                </a:lnTo>
                <a:lnTo>
                  <a:pt x="111594" y="744179"/>
                </a:lnTo>
                <a:lnTo>
                  <a:pt x="164057" y="776589"/>
                </a:lnTo>
                <a:lnTo>
                  <a:pt x="225442" y="808620"/>
                </a:lnTo>
                <a:lnTo>
                  <a:pt x="295224" y="840012"/>
                </a:lnTo>
                <a:lnTo>
                  <a:pt x="333100" y="855386"/>
                </a:lnTo>
                <a:lnTo>
                  <a:pt x="372879" y="870503"/>
                </a:lnTo>
                <a:lnTo>
                  <a:pt x="414494" y="885329"/>
                </a:lnTo>
                <a:lnTo>
                  <a:pt x="457881" y="899833"/>
                </a:lnTo>
                <a:lnTo>
                  <a:pt x="502974" y="913980"/>
                </a:lnTo>
                <a:lnTo>
                  <a:pt x="549707" y="927739"/>
                </a:lnTo>
                <a:lnTo>
                  <a:pt x="598015" y="941077"/>
                </a:lnTo>
                <a:lnTo>
                  <a:pt x="647831" y="953962"/>
                </a:lnTo>
                <a:lnTo>
                  <a:pt x="699091" y="966360"/>
                </a:lnTo>
                <a:lnTo>
                  <a:pt x="751728" y="978239"/>
                </a:lnTo>
                <a:lnTo>
                  <a:pt x="805678" y="989567"/>
                </a:lnTo>
                <a:lnTo>
                  <a:pt x="860874" y="1000310"/>
                </a:lnTo>
                <a:lnTo>
                  <a:pt x="917250" y="1010437"/>
                </a:lnTo>
                <a:lnTo>
                  <a:pt x="974743" y="1019914"/>
                </a:lnTo>
                <a:lnTo>
                  <a:pt x="1033285" y="1028709"/>
                </a:lnTo>
                <a:lnTo>
                  <a:pt x="1092811" y="1036789"/>
                </a:lnTo>
                <a:lnTo>
                  <a:pt x="1153255" y="1044121"/>
                </a:lnTo>
                <a:lnTo>
                  <a:pt x="1214552" y="1050673"/>
                </a:lnTo>
                <a:lnTo>
                  <a:pt x="1276637" y="1056413"/>
                </a:lnTo>
                <a:lnTo>
                  <a:pt x="1339443" y="1061307"/>
                </a:lnTo>
                <a:lnTo>
                  <a:pt x="1402905" y="1065323"/>
                </a:lnTo>
                <a:lnTo>
                  <a:pt x="1466958" y="1068429"/>
                </a:lnTo>
                <a:lnTo>
                  <a:pt x="1531536" y="1070591"/>
                </a:lnTo>
                <a:lnTo>
                  <a:pt x="1596573" y="1071777"/>
                </a:lnTo>
                <a:lnTo>
                  <a:pt x="1662003" y="1071954"/>
                </a:lnTo>
                <a:lnTo>
                  <a:pt x="1727761" y="1071091"/>
                </a:lnTo>
                <a:lnTo>
                  <a:pt x="1793782" y="1069153"/>
                </a:lnTo>
                <a:lnTo>
                  <a:pt x="1860000" y="1066108"/>
                </a:lnTo>
                <a:lnTo>
                  <a:pt x="1926349" y="1061925"/>
                </a:lnTo>
                <a:lnTo>
                  <a:pt x="1992764" y="1056569"/>
                </a:lnTo>
                <a:lnTo>
                  <a:pt x="2046136" y="1051399"/>
                </a:lnTo>
                <a:lnTo>
                  <a:pt x="2099473" y="1045462"/>
                </a:lnTo>
                <a:lnTo>
                  <a:pt x="2152743" y="1038769"/>
                </a:lnTo>
                <a:lnTo>
                  <a:pt x="2205911" y="1031331"/>
                </a:lnTo>
                <a:lnTo>
                  <a:pt x="2258942" y="1023158"/>
                </a:lnTo>
                <a:lnTo>
                  <a:pt x="2311804" y="1014261"/>
                </a:lnTo>
                <a:lnTo>
                  <a:pt x="2364461" y="1004652"/>
                </a:lnTo>
                <a:lnTo>
                  <a:pt x="2416880" y="994341"/>
                </a:lnTo>
                <a:lnTo>
                  <a:pt x="2469026" y="983339"/>
                </a:lnTo>
                <a:lnTo>
                  <a:pt x="2520866" y="971656"/>
                </a:lnTo>
                <a:lnTo>
                  <a:pt x="2572366" y="959304"/>
                </a:lnTo>
                <a:lnTo>
                  <a:pt x="2623491" y="946294"/>
                </a:lnTo>
                <a:lnTo>
                  <a:pt x="2674207" y="932636"/>
                </a:lnTo>
                <a:lnTo>
                  <a:pt x="2724482" y="918341"/>
                </a:lnTo>
                <a:lnTo>
                  <a:pt x="2774279" y="903419"/>
                </a:lnTo>
                <a:lnTo>
                  <a:pt x="2823566" y="887883"/>
                </a:lnTo>
                <a:lnTo>
                  <a:pt x="2872308" y="871742"/>
                </a:lnTo>
                <a:lnTo>
                  <a:pt x="2920472" y="855008"/>
                </a:lnTo>
                <a:lnTo>
                  <a:pt x="2968023" y="837691"/>
                </a:lnTo>
                <a:lnTo>
                  <a:pt x="3014927" y="819803"/>
                </a:lnTo>
                <a:lnTo>
                  <a:pt x="3061150" y="801353"/>
                </a:lnTo>
                <a:lnTo>
                  <a:pt x="3106658" y="782353"/>
                </a:lnTo>
                <a:lnTo>
                  <a:pt x="3151417" y="762814"/>
                </a:lnTo>
                <a:lnTo>
                  <a:pt x="3195394" y="742746"/>
                </a:lnTo>
                <a:lnTo>
                  <a:pt x="3238553" y="722160"/>
                </a:lnTo>
                <a:lnTo>
                  <a:pt x="3280862" y="701068"/>
                </a:lnTo>
                <a:lnTo>
                  <a:pt x="3322285" y="679480"/>
                </a:lnTo>
                <a:lnTo>
                  <a:pt x="3362789" y="657406"/>
                </a:lnTo>
                <a:lnTo>
                  <a:pt x="3412957" y="628629"/>
                </a:lnTo>
                <a:lnTo>
                  <a:pt x="3461510" y="599105"/>
                </a:lnTo>
                <a:lnTo>
                  <a:pt x="3508379" y="568857"/>
                </a:lnTo>
                <a:lnTo>
                  <a:pt x="3553494" y="537908"/>
                </a:lnTo>
                <a:lnTo>
                  <a:pt x="3596784" y="506281"/>
                </a:lnTo>
                <a:lnTo>
                  <a:pt x="3638179" y="473996"/>
                </a:lnTo>
                <a:lnTo>
                  <a:pt x="3677609" y="441078"/>
                </a:lnTo>
                <a:lnTo>
                  <a:pt x="3715004" y="407548"/>
                </a:lnTo>
                <a:lnTo>
                  <a:pt x="3750293" y="373428"/>
                </a:lnTo>
                <a:lnTo>
                  <a:pt x="3783407" y="338740"/>
                </a:lnTo>
                <a:lnTo>
                  <a:pt x="3814274" y="303508"/>
                </a:lnTo>
                <a:lnTo>
                  <a:pt x="3845551" y="264151"/>
                </a:lnTo>
                <a:lnTo>
                  <a:pt x="3873933" y="224191"/>
                </a:lnTo>
                <a:lnTo>
                  <a:pt x="3899325" y="183658"/>
                </a:lnTo>
                <a:lnTo>
                  <a:pt x="3921634" y="142582"/>
                </a:lnTo>
                <a:lnTo>
                  <a:pt x="3940768" y="100992"/>
                </a:lnTo>
                <a:lnTo>
                  <a:pt x="3955739" y="61563"/>
                </a:lnTo>
                <a:lnTo>
                  <a:pt x="3967758" y="21733"/>
                </a:lnTo>
                <a:lnTo>
                  <a:pt x="3971096" y="8371"/>
                </a:lnTo>
                <a:lnTo>
                  <a:pt x="3971624" y="6141"/>
                </a:lnTo>
                <a:lnTo>
                  <a:pt x="3972138" y="3909"/>
                </a:lnTo>
                <a:lnTo>
                  <a:pt x="3972638" y="1675"/>
                </a:lnTo>
                <a:lnTo>
                  <a:pt x="397300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6602" y="2908928"/>
            <a:ext cx="81601" cy="1084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96176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01862" y="2547081"/>
            <a:ext cx="186202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2663" y="2556131"/>
            <a:ext cx="186275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19600" y="1549624"/>
            <a:ext cx="26035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29644" y="1549611"/>
            <a:ext cx="26035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09226" y="2079022"/>
            <a:ext cx="81979" cy="284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20512" y="2079019"/>
            <a:ext cx="81971" cy="284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312197" y="239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61150" y="1519587"/>
            <a:ext cx="2179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1150" y="889037"/>
            <a:ext cx="6961505" cy="659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9133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One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many</a:t>
            </a:r>
            <a:r>
              <a:rPr sz="1400" spc="-5" dirty="0">
                <a:latin typeface="Arial"/>
                <a:cs typeface="Arial"/>
              </a:rPr>
              <a:t>: Produce output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from </a:t>
            </a:r>
            <a:r>
              <a:rPr sz="1400" dirty="0">
                <a:latin typeface="Arial"/>
                <a:cs typeface="Arial"/>
              </a:rPr>
              <a:t>single </a:t>
            </a: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</a:p>
          <a:p>
            <a:pPr marL="12700">
              <a:lnSpc>
                <a:spcPts val="1614"/>
              </a:lnSpc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12168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1095" y="2359199"/>
            <a:ext cx="260350" cy="51117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60929" y="2573815"/>
            <a:ext cx="241768" cy="81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15933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24845" y="2359199"/>
            <a:ext cx="280035" cy="51117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81188" y="2573769"/>
            <a:ext cx="216350" cy="819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64693" y="2573815"/>
            <a:ext cx="241768" cy="81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19697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04445" y="2573769"/>
            <a:ext cx="197039" cy="819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68458" y="2573815"/>
            <a:ext cx="241768" cy="81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12595" y="3296564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12596" y="3296564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885621" y="3234785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85621" y="3570276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986976" y="2884237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5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80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8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4179" y="12636"/>
                </a:lnTo>
                <a:lnTo>
                  <a:pt x="1534631" y="8482"/>
                </a:lnTo>
                <a:lnTo>
                  <a:pt x="1535061" y="4320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81507" y="2788364"/>
            <a:ext cx="81906" cy="1069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86976" y="2899505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2" y="41001"/>
                </a:lnTo>
                <a:lnTo>
                  <a:pt x="395987" y="9723"/>
                </a:lnTo>
                <a:lnTo>
                  <a:pt x="402014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50272" y="2807286"/>
            <a:ext cx="79246" cy="1109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86976" y="2883977"/>
            <a:ext cx="2635885" cy="1014094"/>
          </a:xfrm>
          <a:custGeom>
            <a:avLst/>
            <a:gdLst/>
            <a:ahLst/>
            <a:cxnLst/>
            <a:rect l="l" t="t" r="r" b="b"/>
            <a:pathLst>
              <a:path w="2635884" h="1014095">
                <a:moveTo>
                  <a:pt x="0" y="747752"/>
                </a:moveTo>
                <a:lnTo>
                  <a:pt x="20497" y="787671"/>
                </a:lnTo>
                <a:lnTo>
                  <a:pt x="55582" y="816676"/>
                </a:lnTo>
                <a:lnTo>
                  <a:pt x="106284" y="846578"/>
                </a:lnTo>
                <a:lnTo>
                  <a:pt x="171301" y="876508"/>
                </a:lnTo>
                <a:lnTo>
                  <a:pt x="208772" y="891212"/>
                </a:lnTo>
                <a:lnTo>
                  <a:pt x="249333" y="905596"/>
                </a:lnTo>
                <a:lnTo>
                  <a:pt x="292823" y="919552"/>
                </a:lnTo>
                <a:lnTo>
                  <a:pt x="339078" y="932971"/>
                </a:lnTo>
                <a:lnTo>
                  <a:pt x="387937" y="945744"/>
                </a:lnTo>
                <a:lnTo>
                  <a:pt x="439235" y="957763"/>
                </a:lnTo>
                <a:lnTo>
                  <a:pt x="492811" y="968918"/>
                </a:lnTo>
                <a:lnTo>
                  <a:pt x="548502" y="979101"/>
                </a:lnTo>
                <a:lnTo>
                  <a:pt x="606145" y="988204"/>
                </a:lnTo>
                <a:lnTo>
                  <a:pt x="665577" y="996116"/>
                </a:lnTo>
                <a:lnTo>
                  <a:pt x="726636" y="1002731"/>
                </a:lnTo>
                <a:lnTo>
                  <a:pt x="789159" y="1007938"/>
                </a:lnTo>
                <a:lnTo>
                  <a:pt x="852984" y="1011629"/>
                </a:lnTo>
                <a:lnTo>
                  <a:pt x="917947" y="1013695"/>
                </a:lnTo>
                <a:lnTo>
                  <a:pt x="983887" y="1014027"/>
                </a:lnTo>
                <a:lnTo>
                  <a:pt x="1050640" y="1012518"/>
                </a:lnTo>
                <a:lnTo>
                  <a:pt x="1118044" y="1009057"/>
                </a:lnTo>
                <a:lnTo>
                  <a:pt x="1185935" y="1003536"/>
                </a:lnTo>
                <a:lnTo>
                  <a:pt x="1254152" y="995846"/>
                </a:lnTo>
                <a:lnTo>
                  <a:pt x="1322532" y="985879"/>
                </a:lnTo>
                <a:lnTo>
                  <a:pt x="1372117" y="977178"/>
                </a:lnTo>
                <a:lnTo>
                  <a:pt x="1421639" y="967243"/>
                </a:lnTo>
                <a:lnTo>
                  <a:pt x="1471038" y="956097"/>
                </a:lnTo>
                <a:lnTo>
                  <a:pt x="1520251" y="943760"/>
                </a:lnTo>
                <a:lnTo>
                  <a:pt x="1569215" y="930253"/>
                </a:lnTo>
                <a:lnTo>
                  <a:pt x="1617870" y="915599"/>
                </a:lnTo>
                <a:lnTo>
                  <a:pt x="1666153" y="899818"/>
                </a:lnTo>
                <a:lnTo>
                  <a:pt x="1714002" y="882932"/>
                </a:lnTo>
                <a:lnTo>
                  <a:pt x="1761355" y="864961"/>
                </a:lnTo>
                <a:lnTo>
                  <a:pt x="1808149" y="845928"/>
                </a:lnTo>
                <a:lnTo>
                  <a:pt x="1854324" y="825852"/>
                </a:lnTo>
                <a:lnTo>
                  <a:pt x="1899817" y="804757"/>
                </a:lnTo>
                <a:lnTo>
                  <a:pt x="1944567" y="782662"/>
                </a:lnTo>
                <a:lnTo>
                  <a:pt x="1988510" y="759589"/>
                </a:lnTo>
                <a:lnTo>
                  <a:pt x="2031585" y="735560"/>
                </a:lnTo>
                <a:lnTo>
                  <a:pt x="2073730" y="710595"/>
                </a:lnTo>
                <a:lnTo>
                  <a:pt x="2114884" y="684716"/>
                </a:lnTo>
                <a:lnTo>
                  <a:pt x="2154983" y="657944"/>
                </a:lnTo>
                <a:lnTo>
                  <a:pt x="2193967" y="630301"/>
                </a:lnTo>
                <a:lnTo>
                  <a:pt x="2231773" y="601807"/>
                </a:lnTo>
                <a:lnTo>
                  <a:pt x="2272323" y="569176"/>
                </a:lnTo>
                <a:lnTo>
                  <a:pt x="2311256" y="535550"/>
                </a:lnTo>
                <a:lnTo>
                  <a:pt x="2348490" y="500959"/>
                </a:lnTo>
                <a:lnTo>
                  <a:pt x="2383937" y="465432"/>
                </a:lnTo>
                <a:lnTo>
                  <a:pt x="2417513" y="428998"/>
                </a:lnTo>
                <a:lnTo>
                  <a:pt x="2449133" y="391686"/>
                </a:lnTo>
                <a:lnTo>
                  <a:pt x="2478713" y="353526"/>
                </a:lnTo>
                <a:lnTo>
                  <a:pt x="2506166" y="314546"/>
                </a:lnTo>
                <a:lnTo>
                  <a:pt x="2531409" y="274776"/>
                </a:lnTo>
                <a:lnTo>
                  <a:pt x="2557058" y="229127"/>
                </a:lnTo>
                <a:lnTo>
                  <a:pt x="2579680" y="182555"/>
                </a:lnTo>
                <a:lnTo>
                  <a:pt x="2599154" y="135104"/>
                </a:lnTo>
                <a:lnTo>
                  <a:pt x="2615359" y="86814"/>
                </a:lnTo>
                <a:lnTo>
                  <a:pt x="2628174" y="37726"/>
                </a:lnTo>
                <a:lnTo>
                  <a:pt x="2635486" y="412"/>
                </a:lnTo>
                <a:lnTo>
                  <a:pt x="263555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81649" y="2788301"/>
            <a:ext cx="81762" cy="1078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3025" y="4416535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988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6199" y="114774"/>
            <a:ext cx="6169660" cy="2975610"/>
          </a:xfrm>
          <a:custGeom>
            <a:avLst/>
            <a:gdLst/>
            <a:ahLst/>
            <a:cxnLst/>
            <a:rect l="l" t="t" r="r" b="b"/>
            <a:pathLst>
              <a:path w="6169659" h="2975610">
                <a:moveTo>
                  <a:pt x="0" y="0"/>
                </a:moveTo>
                <a:lnTo>
                  <a:pt x="6169199" y="0"/>
                </a:lnTo>
                <a:lnTo>
                  <a:pt x="6169199" y="2975099"/>
                </a:lnTo>
                <a:lnTo>
                  <a:pt x="0" y="2975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988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6199" y="114774"/>
            <a:ext cx="6169660" cy="1694180"/>
          </a:xfrm>
          <a:custGeom>
            <a:avLst/>
            <a:gdLst/>
            <a:ahLst/>
            <a:cxnLst/>
            <a:rect l="l" t="t" r="r" b="b"/>
            <a:pathLst>
              <a:path w="6169659" h="1694180">
                <a:moveTo>
                  <a:pt x="0" y="0"/>
                </a:moveTo>
                <a:lnTo>
                  <a:pt x="6169199" y="0"/>
                </a:lnTo>
                <a:lnTo>
                  <a:pt x="6169199" y="1693799"/>
                </a:lnTo>
                <a:lnTo>
                  <a:pt x="0" y="1693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6625" y="576137"/>
            <a:ext cx="4438649" cy="42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1862" y="571375"/>
            <a:ext cx="4448175" cy="438150"/>
          </a:xfrm>
          <a:custGeom>
            <a:avLst/>
            <a:gdLst/>
            <a:ahLst/>
            <a:cxnLst/>
            <a:rect l="l" t="t" r="r" b="b"/>
            <a:pathLst>
              <a:path w="4448175" h="438150">
                <a:moveTo>
                  <a:pt x="0" y="0"/>
                </a:moveTo>
                <a:lnTo>
                  <a:pt x="4448174" y="0"/>
                </a:lnTo>
                <a:lnTo>
                  <a:pt x="4448174" y="438149"/>
                </a:lnTo>
                <a:lnTo>
                  <a:pt x="0" y="438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988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6939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9396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8000" y="0"/>
                </a:lnTo>
                <a:lnTo>
                  <a:pt x="348000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25122" y="388730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95524" y="74124"/>
            <a:ext cx="509905" cy="4504055"/>
          </a:xfrm>
          <a:custGeom>
            <a:avLst/>
            <a:gdLst/>
            <a:ahLst/>
            <a:cxnLst/>
            <a:rect l="l" t="t" r="r" b="b"/>
            <a:pathLst>
              <a:path w="509904" h="4504055">
                <a:moveTo>
                  <a:pt x="0" y="4503899"/>
                </a:moveTo>
                <a:lnTo>
                  <a:pt x="509349" y="4503899"/>
                </a:lnTo>
                <a:lnTo>
                  <a:pt x="509349" y="0"/>
                </a:lnTo>
                <a:lnTo>
                  <a:pt x="0" y="0"/>
                </a:lnTo>
                <a:lnTo>
                  <a:pt x="0" y="4503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7824" y="74122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900"/>
                </a:lnTo>
                <a:lnTo>
                  <a:pt x="0" y="4503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9396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8000" y="0"/>
                </a:lnTo>
                <a:lnTo>
                  <a:pt x="348000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25122" y="388730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77174" y="74124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899"/>
                </a:lnTo>
                <a:lnTo>
                  <a:pt x="0" y="4503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7824" y="74132"/>
            <a:ext cx="1727835" cy="3505200"/>
          </a:xfrm>
          <a:custGeom>
            <a:avLst/>
            <a:gdLst/>
            <a:ahLst/>
            <a:cxnLst/>
            <a:rect l="l" t="t" r="r" b="b"/>
            <a:pathLst>
              <a:path w="1727834" h="3505200">
                <a:moveTo>
                  <a:pt x="0" y="0"/>
                </a:moveTo>
                <a:lnTo>
                  <a:pt x="1727699" y="0"/>
                </a:lnTo>
                <a:lnTo>
                  <a:pt x="1727699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6939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107322" y="3819905"/>
            <a:ext cx="288290" cy="342265"/>
          </a:xfrm>
          <a:custGeom>
            <a:avLst/>
            <a:gdLst/>
            <a:ahLst/>
            <a:cxnLst/>
            <a:rect l="l" t="t" r="r" b="b"/>
            <a:pathLst>
              <a:path w="288289" h="342264">
                <a:moveTo>
                  <a:pt x="287877" y="34186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2113" y="3744252"/>
            <a:ext cx="98803" cy="105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68225" y="3864081"/>
            <a:ext cx="29025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Captioning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-&gt;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9396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3400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21784" y="359188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99462" y="67622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77174" y="74124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899"/>
                </a:lnTo>
                <a:lnTo>
                  <a:pt x="0" y="4503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6939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3400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3174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01049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9462" y="67622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174" y="70547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5836987" y="388730"/>
          <a:ext cx="2433317" cy="112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0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“e”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45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“o”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227"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372"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.79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8101037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60578" y="36343"/>
            <a:ext cx="567690" cy="4588510"/>
          </a:xfrm>
          <a:custGeom>
            <a:avLst/>
            <a:gdLst/>
            <a:ahLst/>
            <a:cxnLst/>
            <a:rect l="l" t="t" r="r" b="b"/>
            <a:pathLst>
              <a:path w="567690" h="4588510">
                <a:moveTo>
                  <a:pt x="0" y="351803"/>
                </a:moveTo>
                <a:lnTo>
                  <a:pt x="3688" y="292523"/>
                </a:lnTo>
                <a:lnTo>
                  <a:pt x="13942" y="218486"/>
                </a:lnTo>
                <a:lnTo>
                  <a:pt x="21151" y="179453"/>
                </a:lnTo>
                <a:lnTo>
                  <a:pt x="29546" y="140953"/>
                </a:lnTo>
                <a:lnTo>
                  <a:pt x="49285" y="71187"/>
                </a:lnTo>
                <a:lnTo>
                  <a:pt x="71941" y="20448"/>
                </a:lnTo>
                <a:lnTo>
                  <a:pt x="96300" y="0"/>
                </a:lnTo>
                <a:lnTo>
                  <a:pt x="108737" y="4653"/>
                </a:lnTo>
                <a:lnTo>
                  <a:pt x="133369" y="50754"/>
                </a:lnTo>
                <a:lnTo>
                  <a:pt x="145260" y="95017"/>
                </a:lnTo>
                <a:lnTo>
                  <a:pt x="153814" y="138109"/>
                </a:lnTo>
                <a:lnTo>
                  <a:pt x="162111" y="189658"/>
                </a:lnTo>
                <a:lnTo>
                  <a:pt x="170164" y="249250"/>
                </a:lnTo>
                <a:lnTo>
                  <a:pt x="177985" y="316468"/>
                </a:lnTo>
                <a:lnTo>
                  <a:pt x="185587" y="390900"/>
                </a:lnTo>
                <a:lnTo>
                  <a:pt x="189309" y="430691"/>
                </a:lnTo>
                <a:lnTo>
                  <a:pt x="192982" y="472130"/>
                </a:lnTo>
                <a:lnTo>
                  <a:pt x="196606" y="515165"/>
                </a:lnTo>
                <a:lnTo>
                  <a:pt x="200183" y="559744"/>
                </a:lnTo>
                <a:lnTo>
                  <a:pt x="203714" y="605815"/>
                </a:lnTo>
                <a:lnTo>
                  <a:pt x="207202" y="653327"/>
                </a:lnTo>
                <a:lnTo>
                  <a:pt x="210647" y="702228"/>
                </a:lnTo>
                <a:lnTo>
                  <a:pt x="214052" y="752465"/>
                </a:lnTo>
                <a:lnTo>
                  <a:pt x="217418" y="803987"/>
                </a:lnTo>
                <a:lnTo>
                  <a:pt x="220746" y="856743"/>
                </a:lnTo>
                <a:lnTo>
                  <a:pt x="224038" y="910679"/>
                </a:lnTo>
                <a:lnTo>
                  <a:pt x="227295" y="965746"/>
                </a:lnTo>
                <a:lnTo>
                  <a:pt x="230520" y="1021890"/>
                </a:lnTo>
                <a:lnTo>
                  <a:pt x="233713" y="1079060"/>
                </a:lnTo>
                <a:lnTo>
                  <a:pt x="236877" y="1137204"/>
                </a:lnTo>
                <a:lnTo>
                  <a:pt x="240012" y="1196270"/>
                </a:lnTo>
                <a:lnTo>
                  <a:pt x="243121" y="1256206"/>
                </a:lnTo>
                <a:lnTo>
                  <a:pt x="246205" y="1316962"/>
                </a:lnTo>
                <a:lnTo>
                  <a:pt x="249265" y="1378484"/>
                </a:lnTo>
                <a:lnTo>
                  <a:pt x="252303" y="1440721"/>
                </a:lnTo>
                <a:lnTo>
                  <a:pt x="255321" y="1503621"/>
                </a:lnTo>
                <a:lnTo>
                  <a:pt x="258321" y="1567132"/>
                </a:lnTo>
                <a:lnTo>
                  <a:pt x="261303" y="1631203"/>
                </a:lnTo>
                <a:lnTo>
                  <a:pt x="264269" y="1695781"/>
                </a:lnTo>
                <a:lnTo>
                  <a:pt x="267221" y="1760815"/>
                </a:lnTo>
                <a:lnTo>
                  <a:pt x="270161" y="1826254"/>
                </a:lnTo>
                <a:lnTo>
                  <a:pt x="273090" y="1892044"/>
                </a:lnTo>
                <a:lnTo>
                  <a:pt x="276009" y="1958135"/>
                </a:lnTo>
                <a:lnTo>
                  <a:pt x="278921" y="2024474"/>
                </a:lnTo>
                <a:lnTo>
                  <a:pt x="281826" y="2091010"/>
                </a:lnTo>
                <a:lnTo>
                  <a:pt x="284727" y="2157691"/>
                </a:lnTo>
                <a:lnTo>
                  <a:pt x="287625" y="2224465"/>
                </a:lnTo>
                <a:lnTo>
                  <a:pt x="290521" y="2291280"/>
                </a:lnTo>
                <a:lnTo>
                  <a:pt x="293417" y="2358085"/>
                </a:lnTo>
                <a:lnTo>
                  <a:pt x="296315" y="2424829"/>
                </a:lnTo>
                <a:lnTo>
                  <a:pt x="299215" y="2491461"/>
                </a:lnTo>
                <a:lnTo>
                  <a:pt x="302121" y="2557932"/>
                </a:lnTo>
                <a:lnTo>
                  <a:pt x="305033" y="2624191"/>
                </a:lnTo>
                <a:lnTo>
                  <a:pt x="307953" y="2690188"/>
                </a:lnTo>
                <a:lnTo>
                  <a:pt x="310882" y="2755872"/>
                </a:lnTo>
                <a:lnTo>
                  <a:pt x="313822" y="2821193"/>
                </a:lnTo>
                <a:lnTo>
                  <a:pt x="316774" y="2886100"/>
                </a:lnTo>
                <a:lnTo>
                  <a:pt x="319741" y="2950544"/>
                </a:lnTo>
                <a:lnTo>
                  <a:pt x="322724" y="3014474"/>
                </a:lnTo>
                <a:lnTo>
                  <a:pt x="325723" y="3077839"/>
                </a:lnTo>
                <a:lnTo>
                  <a:pt x="328742" y="3140590"/>
                </a:lnTo>
                <a:lnTo>
                  <a:pt x="331781" y="3202676"/>
                </a:lnTo>
                <a:lnTo>
                  <a:pt x="334841" y="3264046"/>
                </a:lnTo>
                <a:lnTo>
                  <a:pt x="337926" y="3324650"/>
                </a:lnTo>
                <a:lnTo>
                  <a:pt x="341035" y="3384439"/>
                </a:lnTo>
                <a:lnTo>
                  <a:pt x="344171" y="3443360"/>
                </a:lnTo>
                <a:lnTo>
                  <a:pt x="347335" y="3501365"/>
                </a:lnTo>
                <a:lnTo>
                  <a:pt x="350530" y="3558403"/>
                </a:lnTo>
                <a:lnTo>
                  <a:pt x="353755" y="3614424"/>
                </a:lnTo>
                <a:lnTo>
                  <a:pt x="357013" y="3669376"/>
                </a:lnTo>
                <a:lnTo>
                  <a:pt x="360306" y="3723210"/>
                </a:lnTo>
                <a:lnTo>
                  <a:pt x="363635" y="3775876"/>
                </a:lnTo>
                <a:lnTo>
                  <a:pt x="367001" y="3827323"/>
                </a:lnTo>
                <a:lnTo>
                  <a:pt x="370406" y="3877501"/>
                </a:lnTo>
                <a:lnTo>
                  <a:pt x="373853" y="3926359"/>
                </a:lnTo>
                <a:lnTo>
                  <a:pt x="377341" y="3973847"/>
                </a:lnTo>
                <a:lnTo>
                  <a:pt x="380874" y="4019915"/>
                </a:lnTo>
                <a:lnTo>
                  <a:pt x="384452" y="4064512"/>
                </a:lnTo>
                <a:lnTo>
                  <a:pt x="388076" y="4107588"/>
                </a:lnTo>
                <a:lnTo>
                  <a:pt x="391750" y="4149093"/>
                </a:lnTo>
                <a:lnTo>
                  <a:pt x="395473" y="4188976"/>
                </a:lnTo>
                <a:lnTo>
                  <a:pt x="399248" y="4227188"/>
                </a:lnTo>
                <a:lnTo>
                  <a:pt x="406960" y="4298393"/>
                </a:lnTo>
                <a:lnTo>
                  <a:pt x="414898" y="4362306"/>
                </a:lnTo>
                <a:lnTo>
                  <a:pt x="423073" y="4418524"/>
                </a:lnTo>
                <a:lnTo>
                  <a:pt x="431499" y="4466645"/>
                </a:lnTo>
                <a:lnTo>
                  <a:pt x="455009" y="4553605"/>
                </a:lnTo>
                <a:lnTo>
                  <a:pt x="494652" y="4587964"/>
                </a:lnTo>
                <a:lnTo>
                  <a:pt x="513851" y="4567715"/>
                </a:lnTo>
                <a:lnTo>
                  <a:pt x="531805" y="4530149"/>
                </a:lnTo>
                <a:lnTo>
                  <a:pt x="551547" y="4467564"/>
                </a:lnTo>
                <a:lnTo>
                  <a:pt x="567154" y="4398054"/>
                </a:lnTo>
                <a:lnTo>
                  <a:pt x="567446" y="439648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87259" y="4337472"/>
            <a:ext cx="81530" cy="10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46378" y="37506"/>
            <a:ext cx="572770" cy="4551045"/>
          </a:xfrm>
          <a:custGeom>
            <a:avLst/>
            <a:gdLst/>
            <a:ahLst/>
            <a:cxnLst/>
            <a:rect l="l" t="t" r="r" b="b"/>
            <a:pathLst>
              <a:path w="572770" h="4551045">
                <a:moveTo>
                  <a:pt x="0" y="350640"/>
                </a:moveTo>
                <a:lnTo>
                  <a:pt x="3764" y="291473"/>
                </a:lnTo>
                <a:lnTo>
                  <a:pt x="14231" y="217711"/>
                </a:lnTo>
                <a:lnTo>
                  <a:pt x="21589" y="178845"/>
                </a:lnTo>
                <a:lnTo>
                  <a:pt x="30158" y="140517"/>
                </a:lnTo>
                <a:lnTo>
                  <a:pt x="50305" y="71058"/>
                </a:lnTo>
                <a:lnTo>
                  <a:pt x="73431" y="20497"/>
                </a:lnTo>
                <a:lnTo>
                  <a:pt x="98294" y="0"/>
                </a:lnTo>
                <a:lnTo>
                  <a:pt x="110990" y="4513"/>
                </a:lnTo>
                <a:lnTo>
                  <a:pt x="136132" y="50044"/>
                </a:lnTo>
                <a:lnTo>
                  <a:pt x="148268" y="93853"/>
                </a:lnTo>
                <a:lnTo>
                  <a:pt x="157000" y="136524"/>
                </a:lnTo>
                <a:lnTo>
                  <a:pt x="165469" y="187582"/>
                </a:lnTo>
                <a:lnTo>
                  <a:pt x="173688" y="246610"/>
                </a:lnTo>
                <a:lnTo>
                  <a:pt x="181671" y="313196"/>
                </a:lnTo>
                <a:lnTo>
                  <a:pt x="189431" y="386926"/>
                </a:lnTo>
                <a:lnTo>
                  <a:pt x="193231" y="426339"/>
                </a:lnTo>
                <a:lnTo>
                  <a:pt x="196979" y="467384"/>
                </a:lnTo>
                <a:lnTo>
                  <a:pt x="200678" y="510007"/>
                </a:lnTo>
                <a:lnTo>
                  <a:pt x="204329" y="554157"/>
                </a:lnTo>
                <a:lnTo>
                  <a:pt x="207934" y="599782"/>
                </a:lnTo>
                <a:lnTo>
                  <a:pt x="211494" y="646831"/>
                </a:lnTo>
                <a:lnTo>
                  <a:pt x="215011" y="695252"/>
                </a:lnTo>
                <a:lnTo>
                  <a:pt x="218486" y="744992"/>
                </a:lnTo>
                <a:lnTo>
                  <a:pt x="221921" y="796000"/>
                </a:lnTo>
                <a:lnTo>
                  <a:pt x="225318" y="848225"/>
                </a:lnTo>
                <a:lnTo>
                  <a:pt x="228678" y="901615"/>
                </a:lnTo>
                <a:lnTo>
                  <a:pt x="232003" y="956117"/>
                </a:lnTo>
                <a:lnTo>
                  <a:pt x="235295" y="1011680"/>
                </a:lnTo>
                <a:lnTo>
                  <a:pt x="238554" y="1068253"/>
                </a:lnTo>
                <a:lnTo>
                  <a:pt x="241783" y="1125783"/>
                </a:lnTo>
                <a:lnTo>
                  <a:pt x="244984" y="1184219"/>
                </a:lnTo>
                <a:lnTo>
                  <a:pt x="248157" y="1243509"/>
                </a:lnTo>
                <a:lnTo>
                  <a:pt x="251305" y="1303601"/>
                </a:lnTo>
                <a:lnTo>
                  <a:pt x="254428" y="1364444"/>
                </a:lnTo>
                <a:lnTo>
                  <a:pt x="257530" y="1425985"/>
                </a:lnTo>
                <a:lnTo>
                  <a:pt x="260610" y="1488174"/>
                </a:lnTo>
                <a:lnTo>
                  <a:pt x="263671" y="1550957"/>
                </a:lnTo>
                <a:lnTo>
                  <a:pt x="266715" y="1614284"/>
                </a:lnTo>
                <a:lnTo>
                  <a:pt x="269743" y="1678103"/>
                </a:lnTo>
                <a:lnTo>
                  <a:pt x="272756" y="1742361"/>
                </a:lnTo>
                <a:lnTo>
                  <a:pt x="275757" y="1807008"/>
                </a:lnTo>
                <a:lnTo>
                  <a:pt x="278746" y="1871991"/>
                </a:lnTo>
                <a:lnTo>
                  <a:pt x="281726" y="1937258"/>
                </a:lnTo>
                <a:lnTo>
                  <a:pt x="284698" y="2002758"/>
                </a:lnTo>
                <a:lnTo>
                  <a:pt x="287664" y="2068440"/>
                </a:lnTo>
                <a:lnTo>
                  <a:pt x="290624" y="2134251"/>
                </a:lnTo>
                <a:lnTo>
                  <a:pt x="293582" y="2200139"/>
                </a:lnTo>
                <a:lnTo>
                  <a:pt x="296538" y="2266053"/>
                </a:lnTo>
                <a:lnTo>
                  <a:pt x="299494" y="2331941"/>
                </a:lnTo>
                <a:lnTo>
                  <a:pt x="302451" y="2397755"/>
                </a:lnTo>
                <a:lnTo>
                  <a:pt x="305412" y="2463448"/>
                </a:lnTo>
                <a:lnTo>
                  <a:pt x="308378" y="2528969"/>
                </a:lnTo>
                <a:lnTo>
                  <a:pt x="311350" y="2594272"/>
                </a:lnTo>
                <a:lnTo>
                  <a:pt x="314329" y="2659309"/>
                </a:lnTo>
                <a:lnTo>
                  <a:pt x="317319" y="2724030"/>
                </a:lnTo>
                <a:lnTo>
                  <a:pt x="320320" y="2788389"/>
                </a:lnTo>
                <a:lnTo>
                  <a:pt x="323333" y="2852336"/>
                </a:lnTo>
                <a:lnTo>
                  <a:pt x="326361" y="2915825"/>
                </a:lnTo>
                <a:lnTo>
                  <a:pt x="329405" y="2978805"/>
                </a:lnTo>
                <a:lnTo>
                  <a:pt x="332467" y="3041231"/>
                </a:lnTo>
                <a:lnTo>
                  <a:pt x="335547" y="3103053"/>
                </a:lnTo>
                <a:lnTo>
                  <a:pt x="338649" y="3164222"/>
                </a:lnTo>
                <a:lnTo>
                  <a:pt x="341773" y="3224692"/>
                </a:lnTo>
                <a:lnTo>
                  <a:pt x="344920" y="3284414"/>
                </a:lnTo>
                <a:lnTo>
                  <a:pt x="348094" y="3343340"/>
                </a:lnTo>
                <a:lnTo>
                  <a:pt x="351294" y="3401422"/>
                </a:lnTo>
                <a:lnTo>
                  <a:pt x="354524" y="3458611"/>
                </a:lnTo>
                <a:lnTo>
                  <a:pt x="357784" y="3514859"/>
                </a:lnTo>
                <a:lnTo>
                  <a:pt x="361075" y="3570119"/>
                </a:lnTo>
                <a:lnTo>
                  <a:pt x="364401" y="3624341"/>
                </a:lnTo>
                <a:lnTo>
                  <a:pt x="367761" y="3677479"/>
                </a:lnTo>
                <a:lnTo>
                  <a:pt x="371158" y="3729484"/>
                </a:lnTo>
                <a:lnTo>
                  <a:pt x="374594" y="3780307"/>
                </a:lnTo>
                <a:lnTo>
                  <a:pt x="378070" y="3829901"/>
                </a:lnTo>
                <a:lnTo>
                  <a:pt x="381587" y="3878217"/>
                </a:lnTo>
                <a:lnTo>
                  <a:pt x="385147" y="3925208"/>
                </a:lnTo>
                <a:lnTo>
                  <a:pt x="388752" y="3970825"/>
                </a:lnTo>
                <a:lnTo>
                  <a:pt x="392404" y="4015020"/>
                </a:lnTo>
                <a:lnTo>
                  <a:pt x="396103" y="4057744"/>
                </a:lnTo>
                <a:lnTo>
                  <a:pt x="399852" y="4098951"/>
                </a:lnTo>
                <a:lnTo>
                  <a:pt x="403652" y="4138591"/>
                </a:lnTo>
                <a:lnTo>
                  <a:pt x="407505" y="4176617"/>
                </a:lnTo>
                <a:lnTo>
                  <a:pt x="415375" y="4247632"/>
                </a:lnTo>
                <a:lnTo>
                  <a:pt x="423476" y="4311612"/>
                </a:lnTo>
                <a:lnTo>
                  <a:pt x="431820" y="4368171"/>
                </a:lnTo>
                <a:lnTo>
                  <a:pt x="440419" y="4416924"/>
                </a:lnTo>
                <a:lnTo>
                  <a:pt x="464413" y="4507056"/>
                </a:lnTo>
                <a:lnTo>
                  <a:pt x="484643" y="4542727"/>
                </a:lnTo>
                <a:lnTo>
                  <a:pt x="504873" y="4550886"/>
                </a:lnTo>
                <a:lnTo>
                  <a:pt x="524467" y="4537152"/>
                </a:lnTo>
                <a:lnTo>
                  <a:pt x="548155" y="4495321"/>
                </a:lnTo>
                <a:lnTo>
                  <a:pt x="562939" y="4455318"/>
                </a:lnTo>
                <a:lnTo>
                  <a:pt x="571508" y="4426593"/>
                </a:lnTo>
                <a:lnTo>
                  <a:pt x="572696" y="442220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78588" y="4365123"/>
            <a:ext cx="80970" cy="109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6939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Vocabulary: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88"/>
            <a:ext cx="4753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90" dirty="0"/>
              <a:t> </a:t>
            </a:r>
            <a:r>
              <a:rPr sz="2800" spc="-5" dirty="0"/>
              <a:t>time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5409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83485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8634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31587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3432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7966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8240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773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0480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75816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785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2389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926632" y="2999983"/>
            <a:ext cx="209975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35429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83504" y="2502944"/>
            <a:ext cx="81981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3160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79683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27759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775835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2391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67196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470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120039" y="3374990"/>
            <a:ext cx="81980" cy="22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82277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56811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7085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016191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1893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64267" y="3374990"/>
            <a:ext cx="81980" cy="22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16700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7198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120058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56813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01621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46428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262657" y="2999983"/>
            <a:ext cx="185375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3913249" y="8864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64228" y="905786"/>
            <a:ext cx="3305810" cy="948055"/>
          </a:xfrm>
          <a:custGeom>
            <a:avLst/>
            <a:gdLst/>
            <a:ahLst/>
            <a:cxnLst/>
            <a:rect l="l" t="t" r="r" b="b"/>
            <a:pathLst>
              <a:path w="3305810" h="948055">
                <a:moveTo>
                  <a:pt x="0" y="947700"/>
                </a:moveTo>
                <a:lnTo>
                  <a:pt x="3305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751658" y="866014"/>
            <a:ext cx="110824" cy="795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12304" y="1028510"/>
            <a:ext cx="2760980" cy="825500"/>
          </a:xfrm>
          <a:custGeom>
            <a:avLst/>
            <a:gdLst/>
            <a:ahLst/>
            <a:cxnLst/>
            <a:rect l="l" t="t" r="r" b="b"/>
            <a:pathLst>
              <a:path w="2760979" h="825500">
                <a:moveTo>
                  <a:pt x="0" y="824975"/>
                </a:moveTo>
                <a:lnTo>
                  <a:pt x="27608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654655" y="988837"/>
            <a:ext cx="110890" cy="793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60406" y="1061329"/>
            <a:ext cx="2444115" cy="792480"/>
          </a:xfrm>
          <a:custGeom>
            <a:avLst/>
            <a:gdLst/>
            <a:ahLst/>
            <a:cxnLst/>
            <a:rect l="l" t="t" r="r" b="b"/>
            <a:pathLst>
              <a:path w="2444115" h="792480">
                <a:moveTo>
                  <a:pt x="0" y="792157"/>
                </a:moveTo>
                <a:lnTo>
                  <a:pt x="244396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785149" y="1021872"/>
            <a:ext cx="110990" cy="789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808483" y="1145292"/>
            <a:ext cx="1879600" cy="708660"/>
          </a:xfrm>
          <a:custGeom>
            <a:avLst/>
            <a:gdLst/>
            <a:ahLst/>
            <a:cxnLst/>
            <a:rect l="l" t="t" r="r" b="b"/>
            <a:pathLst>
              <a:path w="1879600" h="708660">
                <a:moveTo>
                  <a:pt x="0" y="708194"/>
                </a:moveTo>
                <a:lnTo>
                  <a:pt x="187934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67204" y="1105282"/>
            <a:ext cx="111043" cy="789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256559" y="1201869"/>
            <a:ext cx="1398270" cy="652145"/>
          </a:xfrm>
          <a:custGeom>
            <a:avLst/>
            <a:gdLst/>
            <a:ahLst/>
            <a:cxnLst/>
            <a:rect l="l" t="t" r="r" b="b"/>
            <a:pathLst>
              <a:path w="1398270" h="652144">
                <a:moveTo>
                  <a:pt x="0" y="651617"/>
                </a:moveTo>
                <a:lnTo>
                  <a:pt x="1398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631941" y="1155825"/>
            <a:ext cx="110700" cy="84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704636" y="1236205"/>
            <a:ext cx="1040765" cy="617855"/>
          </a:xfrm>
          <a:custGeom>
            <a:avLst/>
            <a:gdLst/>
            <a:ahLst/>
            <a:cxnLst/>
            <a:rect l="l" t="t" r="r" b="b"/>
            <a:pathLst>
              <a:path w="1040764" h="617855">
                <a:moveTo>
                  <a:pt x="0" y="617281"/>
                </a:moveTo>
                <a:lnTo>
                  <a:pt x="10404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719553" y="1182571"/>
            <a:ext cx="109455" cy="902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52711" y="1262491"/>
            <a:ext cx="723900" cy="591185"/>
          </a:xfrm>
          <a:custGeom>
            <a:avLst/>
            <a:gdLst/>
            <a:ahLst/>
            <a:cxnLst/>
            <a:rect l="l" t="t" r="r" b="b"/>
            <a:pathLst>
              <a:path w="723900" h="591185">
                <a:moveTo>
                  <a:pt x="0" y="590995"/>
                </a:moveTo>
                <a:lnTo>
                  <a:pt x="72357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846857" y="1198278"/>
            <a:ext cx="105909" cy="981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576403" y="1288967"/>
            <a:ext cx="484505" cy="564515"/>
          </a:xfrm>
          <a:custGeom>
            <a:avLst/>
            <a:gdLst/>
            <a:ahLst/>
            <a:cxnLst/>
            <a:rect l="l" t="t" r="r" b="b"/>
            <a:pathLst>
              <a:path w="484504" h="564514">
                <a:moveTo>
                  <a:pt x="0" y="564519"/>
                </a:moveTo>
                <a:lnTo>
                  <a:pt x="48391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26899" y="1213805"/>
            <a:ext cx="99203" cy="1051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24479" y="1316892"/>
            <a:ext cx="266065" cy="537210"/>
          </a:xfrm>
          <a:custGeom>
            <a:avLst/>
            <a:gdLst/>
            <a:ahLst/>
            <a:cxnLst/>
            <a:rect l="l" t="t" r="r" b="b"/>
            <a:pathLst>
              <a:path w="266064" h="537210">
                <a:moveTo>
                  <a:pt x="0" y="536594"/>
                </a:moveTo>
                <a:lnTo>
                  <a:pt x="2660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52793" y="1229913"/>
            <a:ext cx="85641" cy="1104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472582" y="1279276"/>
            <a:ext cx="73025" cy="574675"/>
          </a:xfrm>
          <a:custGeom>
            <a:avLst/>
            <a:gdLst/>
            <a:ahLst/>
            <a:cxnLst/>
            <a:rect l="l" t="t" r="r" b="b"/>
            <a:pathLst>
              <a:path w="73025" h="574675">
                <a:moveTo>
                  <a:pt x="0" y="574210"/>
                </a:moveTo>
                <a:lnTo>
                  <a:pt x="7290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504745" y="1183989"/>
            <a:ext cx="81479" cy="108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843029" y="1303365"/>
            <a:ext cx="78105" cy="550545"/>
          </a:xfrm>
          <a:custGeom>
            <a:avLst/>
            <a:gdLst/>
            <a:ahLst/>
            <a:cxnLst/>
            <a:rect l="l" t="t" r="r" b="b"/>
            <a:pathLst>
              <a:path w="78104" h="550544">
                <a:moveTo>
                  <a:pt x="77628" y="55012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802347" y="1208237"/>
            <a:ext cx="81363" cy="1090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116166" y="1282419"/>
            <a:ext cx="252729" cy="571500"/>
          </a:xfrm>
          <a:custGeom>
            <a:avLst/>
            <a:gdLst/>
            <a:ahLst/>
            <a:cxnLst/>
            <a:rect l="l" t="t" r="r" b="b"/>
            <a:pathLst>
              <a:path w="252729" h="571500">
                <a:moveTo>
                  <a:pt x="252567" y="57106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071673" y="1193831"/>
            <a:ext cx="82794" cy="1108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358919" y="1267926"/>
            <a:ext cx="458470" cy="586105"/>
          </a:xfrm>
          <a:custGeom>
            <a:avLst/>
            <a:gdLst/>
            <a:ahLst/>
            <a:cxnLst/>
            <a:rect l="l" t="t" r="r" b="b"/>
            <a:pathLst>
              <a:path w="458470" h="586105">
                <a:moveTo>
                  <a:pt x="457891" y="58556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296141" y="1190300"/>
            <a:ext cx="97090" cy="1065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501442" y="1282912"/>
            <a:ext cx="763905" cy="570865"/>
          </a:xfrm>
          <a:custGeom>
            <a:avLst/>
            <a:gdLst/>
            <a:ahLst/>
            <a:cxnLst/>
            <a:rect l="l" t="t" r="r" b="b"/>
            <a:pathLst>
              <a:path w="763904" h="570864">
                <a:moveTo>
                  <a:pt x="763444" y="5705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422669" y="1221633"/>
            <a:ext cx="107134" cy="960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594491" y="1222077"/>
            <a:ext cx="1118870" cy="631825"/>
          </a:xfrm>
          <a:custGeom>
            <a:avLst/>
            <a:gdLst/>
            <a:ahLst/>
            <a:cxnLst/>
            <a:rect l="l" t="t" r="r" b="b"/>
            <a:pathLst>
              <a:path w="1118870" h="631825">
                <a:moveTo>
                  <a:pt x="1118465" y="631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509683" y="1170052"/>
            <a:ext cx="109801" cy="889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582386" y="1076558"/>
            <a:ext cx="1579245" cy="777240"/>
          </a:xfrm>
          <a:custGeom>
            <a:avLst/>
            <a:gdLst/>
            <a:ahLst/>
            <a:cxnLst/>
            <a:rect l="l" t="t" r="r" b="b"/>
            <a:pathLst>
              <a:path w="1579245" h="777239">
                <a:moveTo>
                  <a:pt x="1578646" y="77692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95295" y="1028859"/>
            <a:ext cx="110510" cy="854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635399" y="958107"/>
            <a:ext cx="1974214" cy="895985"/>
          </a:xfrm>
          <a:custGeom>
            <a:avLst/>
            <a:gdLst/>
            <a:ahLst/>
            <a:cxnLst/>
            <a:rect l="l" t="t" r="r" b="b"/>
            <a:pathLst>
              <a:path w="1974215" h="895985">
                <a:moveTo>
                  <a:pt x="1973710" y="895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547145" y="912867"/>
            <a:ext cx="110777" cy="834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613248" y="891838"/>
            <a:ext cx="2444115" cy="962025"/>
          </a:xfrm>
          <a:custGeom>
            <a:avLst/>
            <a:gdLst/>
            <a:ahLst/>
            <a:cxnLst/>
            <a:rect l="l" t="t" r="r" b="b"/>
            <a:pathLst>
              <a:path w="2444115" h="962025">
                <a:moveTo>
                  <a:pt x="2443937" y="961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523276" y="850659"/>
            <a:ext cx="111018" cy="799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62736" y="816267"/>
            <a:ext cx="2842895" cy="1037590"/>
          </a:xfrm>
          <a:custGeom>
            <a:avLst/>
            <a:gdLst/>
            <a:ahLst/>
            <a:cxnLst/>
            <a:rect l="l" t="t" r="r" b="b"/>
            <a:pathLst>
              <a:path w="2842895" h="1037589">
                <a:moveTo>
                  <a:pt x="2842524" y="103721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571998" y="777108"/>
            <a:ext cx="111048" cy="782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46099" y="4347350"/>
            <a:ext cx="8053705" cy="0"/>
          </a:xfrm>
          <a:custGeom>
            <a:avLst/>
            <a:gdLst/>
            <a:ahLst/>
            <a:cxnLst/>
            <a:rect l="l" t="t" r="r" b="b"/>
            <a:pathLst>
              <a:path w="8053705">
                <a:moveTo>
                  <a:pt x="0" y="0"/>
                </a:moveTo>
                <a:lnTo>
                  <a:pt x="8053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380249" y="4265369"/>
            <a:ext cx="211001" cy="1639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74699" y="4524025"/>
            <a:ext cx="8053705" cy="0"/>
          </a:xfrm>
          <a:custGeom>
            <a:avLst/>
            <a:gdLst/>
            <a:ahLst/>
            <a:cxnLst/>
            <a:rect l="l" t="t" r="r" b="b"/>
            <a:pathLst>
              <a:path w="8053705">
                <a:moveTo>
                  <a:pt x="0" y="0"/>
                </a:moveTo>
                <a:lnTo>
                  <a:pt x="8053199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82748" y="4442044"/>
            <a:ext cx="211001" cy="1639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945625" y="128895"/>
            <a:ext cx="2765425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latin typeface="Arial"/>
                <a:cs typeface="Arial"/>
              </a:rPr>
              <a:t>Forward through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 </a:t>
            </a:r>
            <a:r>
              <a:rPr sz="1300" dirty="0">
                <a:latin typeface="Arial"/>
                <a:cs typeface="Arial"/>
              </a:rPr>
              <a:t>compute </a:t>
            </a:r>
            <a:r>
              <a:rPr sz="1300" spc="-5" dirty="0">
                <a:latin typeface="Arial"/>
                <a:cs typeface="Arial"/>
              </a:rPr>
              <a:t>loss, then backward through 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gradient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114" y="895651"/>
            <a:ext cx="4432616" cy="245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125" y="3710845"/>
            <a:ext cx="56451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Explain Images with </a:t>
            </a:r>
            <a:r>
              <a:rPr sz="1000" dirty="0">
                <a:latin typeface="Arial"/>
                <a:cs typeface="Arial"/>
              </a:rPr>
              <a:t>Multimodal </a:t>
            </a:r>
            <a:r>
              <a:rPr sz="1000" spc="-5" dirty="0">
                <a:latin typeface="Arial"/>
                <a:cs typeface="Arial"/>
              </a:rPr>
              <a:t>Recurrent Neural Networks, </a:t>
            </a:r>
            <a:r>
              <a:rPr sz="1000" dirty="0">
                <a:latin typeface="Arial"/>
                <a:cs typeface="Arial"/>
              </a:rPr>
              <a:t>Mao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49339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Deep Visual-Semantic Alignments for Generating Image Descriptions, Karpathy and Fei-Fei  Show and Tell: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Neural Image Caption Generator, Vinyals et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Long-term Recurrent Convolutional Networks for Visual Recognition and Description, Donahue et al.  Learning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Recurrent Visual Representation for Image Caption Generation, Chen and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Zitnick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3007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</a:t>
            </a:r>
            <a:r>
              <a:rPr sz="3000" spc="-95" dirty="0"/>
              <a:t> </a:t>
            </a:r>
            <a:r>
              <a:rPr sz="3000" spc="-5" dirty="0"/>
              <a:t>Captioning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685100" y="3117977"/>
            <a:ext cx="147701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Figure from Karpathy et a,</a:t>
            </a:r>
            <a:r>
              <a:rPr sz="600" spc="-2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“Deep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Visual-Semantic Alignments for Generating  Image Descriptions”, CVPR 2015; figure 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copyright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IEEE,</a:t>
            </a:r>
            <a:r>
              <a:rPr sz="600" spc="-2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2015.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Reproduced for educational</a:t>
            </a:r>
            <a:r>
              <a:rPr sz="600" spc="-3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868" y="882493"/>
            <a:ext cx="4914957" cy="2722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9500" y="2422781"/>
            <a:ext cx="1990725" cy="942340"/>
          </a:xfrm>
          <a:custGeom>
            <a:avLst/>
            <a:gdLst/>
            <a:ahLst/>
            <a:cxnLst/>
            <a:rect l="l" t="t" r="r" b="b"/>
            <a:pathLst>
              <a:path w="1990725" h="942339">
                <a:moveTo>
                  <a:pt x="0" y="0"/>
                </a:moveTo>
                <a:lnTo>
                  <a:pt x="1990199" y="0"/>
                </a:lnTo>
                <a:lnTo>
                  <a:pt x="1990199" y="942299"/>
                </a:lnTo>
                <a:lnTo>
                  <a:pt x="0" y="942299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0276" y="828034"/>
            <a:ext cx="2910840" cy="2817495"/>
          </a:xfrm>
          <a:custGeom>
            <a:avLst/>
            <a:gdLst/>
            <a:ahLst/>
            <a:cxnLst/>
            <a:rect l="l" t="t" r="r" b="b"/>
            <a:pathLst>
              <a:path w="2910840" h="2817495">
                <a:moveTo>
                  <a:pt x="0" y="0"/>
                </a:moveTo>
                <a:lnTo>
                  <a:pt x="2910299" y="0"/>
                </a:lnTo>
                <a:lnTo>
                  <a:pt x="2910299" y="2817300"/>
                </a:lnTo>
                <a:lnTo>
                  <a:pt x="0" y="281730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875" y="3724717"/>
            <a:ext cx="5462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Convolutional Neural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8975" y="240397"/>
            <a:ext cx="4723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Recurrent Neural</a:t>
            </a:r>
            <a:r>
              <a:rPr sz="3000" b="1" spc="-9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0225" y="1660426"/>
            <a:ext cx="1138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6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674" y="4567499"/>
            <a:ext cx="1123950" cy="521970"/>
          </a:xfrm>
          <a:prstGeom prst="rect">
            <a:avLst/>
          </a:prstGeom>
          <a:solidFill>
            <a:srgbClr val="F4CCCC">
              <a:alpha val="51919"/>
            </a:srgbClr>
          </a:solidFill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054"/>
              </a:lnSpc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6800" y="4041329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ts val="835"/>
              </a:lnSpc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16839" marR="10922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4075" y="4780538"/>
            <a:ext cx="814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76800" y="4041329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ts val="835"/>
              </a:lnSpc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16839" marR="10922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6889" y="3201312"/>
            <a:ext cx="1612265" cy="1267460"/>
          </a:xfrm>
          <a:custGeom>
            <a:avLst/>
            <a:gdLst/>
            <a:ahLst/>
            <a:cxnLst/>
            <a:rect l="l" t="t" r="r" b="b"/>
            <a:pathLst>
              <a:path w="1612264" h="1267460">
                <a:moveTo>
                  <a:pt x="0" y="1267422"/>
                </a:moveTo>
                <a:lnTo>
                  <a:pt x="54072" y="1265886"/>
                </a:lnTo>
                <a:lnTo>
                  <a:pt x="106026" y="1261363"/>
                </a:lnTo>
                <a:lnTo>
                  <a:pt x="155951" y="1253976"/>
                </a:lnTo>
                <a:lnTo>
                  <a:pt x="203933" y="1243850"/>
                </a:lnTo>
                <a:lnTo>
                  <a:pt x="250063" y="1231109"/>
                </a:lnTo>
                <a:lnTo>
                  <a:pt x="294427" y="1215878"/>
                </a:lnTo>
                <a:lnTo>
                  <a:pt x="337114" y="1198282"/>
                </a:lnTo>
                <a:lnTo>
                  <a:pt x="378213" y="1178444"/>
                </a:lnTo>
                <a:lnTo>
                  <a:pt x="417811" y="1156490"/>
                </a:lnTo>
                <a:lnTo>
                  <a:pt x="455997" y="1132544"/>
                </a:lnTo>
                <a:lnTo>
                  <a:pt x="492859" y="1106731"/>
                </a:lnTo>
                <a:lnTo>
                  <a:pt x="528486" y="1079174"/>
                </a:lnTo>
                <a:lnTo>
                  <a:pt x="562965" y="1049999"/>
                </a:lnTo>
                <a:lnTo>
                  <a:pt x="596386" y="1019330"/>
                </a:lnTo>
                <a:lnTo>
                  <a:pt x="628835" y="987292"/>
                </a:lnTo>
                <a:lnTo>
                  <a:pt x="660402" y="954008"/>
                </a:lnTo>
                <a:lnTo>
                  <a:pt x="691174" y="919604"/>
                </a:lnTo>
                <a:lnTo>
                  <a:pt x="721241" y="884204"/>
                </a:lnTo>
                <a:lnTo>
                  <a:pt x="750689" y="847932"/>
                </a:lnTo>
                <a:lnTo>
                  <a:pt x="779608" y="810913"/>
                </a:lnTo>
                <a:lnTo>
                  <a:pt x="808086" y="773272"/>
                </a:lnTo>
                <a:lnTo>
                  <a:pt x="836211" y="735133"/>
                </a:lnTo>
                <a:lnTo>
                  <a:pt x="864071" y="696620"/>
                </a:lnTo>
                <a:lnTo>
                  <a:pt x="891754" y="657858"/>
                </a:lnTo>
                <a:lnTo>
                  <a:pt x="919349" y="618972"/>
                </a:lnTo>
                <a:lnTo>
                  <a:pt x="948096" y="578467"/>
                </a:lnTo>
                <a:lnTo>
                  <a:pt x="976942" y="538103"/>
                </a:lnTo>
                <a:lnTo>
                  <a:pt x="1005987" y="498021"/>
                </a:lnTo>
                <a:lnTo>
                  <a:pt x="1035332" y="458361"/>
                </a:lnTo>
                <a:lnTo>
                  <a:pt x="1065076" y="419263"/>
                </a:lnTo>
                <a:lnTo>
                  <a:pt x="1095319" y="380869"/>
                </a:lnTo>
                <a:lnTo>
                  <a:pt x="1126160" y="343320"/>
                </a:lnTo>
                <a:lnTo>
                  <a:pt x="1157700" y="306755"/>
                </a:lnTo>
                <a:lnTo>
                  <a:pt x="1190037" y="271317"/>
                </a:lnTo>
                <a:lnTo>
                  <a:pt x="1223272" y="237145"/>
                </a:lnTo>
                <a:lnTo>
                  <a:pt x="1257505" y="204380"/>
                </a:lnTo>
                <a:lnTo>
                  <a:pt x="1292835" y="173163"/>
                </a:lnTo>
                <a:lnTo>
                  <a:pt x="1329363" y="143634"/>
                </a:lnTo>
                <a:lnTo>
                  <a:pt x="1367187" y="115935"/>
                </a:lnTo>
                <a:lnTo>
                  <a:pt x="1406407" y="90207"/>
                </a:lnTo>
                <a:lnTo>
                  <a:pt x="1447124" y="66589"/>
                </a:lnTo>
                <a:lnTo>
                  <a:pt x="1489438" y="45222"/>
                </a:lnTo>
                <a:lnTo>
                  <a:pt x="1533446" y="26248"/>
                </a:lnTo>
                <a:lnTo>
                  <a:pt x="1585108" y="7937"/>
                </a:lnTo>
                <a:lnTo>
                  <a:pt x="1611835" y="46"/>
                </a:lnTo>
                <a:lnTo>
                  <a:pt x="1612008" y="0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1732" y="3119857"/>
            <a:ext cx="217673" cy="162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84075" y="4780538"/>
            <a:ext cx="814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72250" y="2177529"/>
            <a:ext cx="350329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776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776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r>
              <a:rPr sz="22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72250" y="3358629"/>
            <a:ext cx="475297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776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776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 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+ </a:t>
            </a:r>
            <a:r>
              <a:rPr sz="2200" b="1" spc="-5" dirty="0">
                <a:solidFill>
                  <a:srgbClr val="FF00FF"/>
                </a:solidFill>
                <a:latin typeface="Arial"/>
                <a:cs typeface="Arial"/>
              </a:rPr>
              <a:t>Wih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200" b="1" spc="-10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200" spc="1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8475" y="45532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0049" y="3227098"/>
            <a:ext cx="537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Wih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786997" y="3767180"/>
            <a:ext cx="288290" cy="342265"/>
          </a:xfrm>
          <a:custGeom>
            <a:avLst/>
            <a:gdLst/>
            <a:ahLst/>
            <a:cxnLst/>
            <a:rect l="l" t="t" r="r" b="b"/>
            <a:pathLst>
              <a:path w="288289" h="342264">
                <a:moveTo>
                  <a:pt x="287877" y="34186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788" y="3691527"/>
            <a:ext cx="98803" cy="105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5899" y="3849080"/>
            <a:ext cx="32708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5" dirty="0">
                <a:latin typeface="Arial"/>
                <a:cs typeface="Arial"/>
              </a:rPr>
              <a:t>Sentiment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of words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sentiment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83988" y="2101899"/>
            <a:ext cx="969010" cy="2248535"/>
          </a:xfrm>
          <a:custGeom>
            <a:avLst/>
            <a:gdLst/>
            <a:ahLst/>
            <a:cxnLst/>
            <a:rect l="l" t="t" r="r" b="b"/>
            <a:pathLst>
              <a:path w="969010" h="2248535">
                <a:moveTo>
                  <a:pt x="0" y="0"/>
                </a:moveTo>
                <a:lnTo>
                  <a:pt x="40380" y="1409"/>
                </a:lnTo>
                <a:lnTo>
                  <a:pt x="80298" y="5583"/>
                </a:lnTo>
                <a:lnTo>
                  <a:pt x="119723" y="12440"/>
                </a:lnTo>
                <a:lnTo>
                  <a:pt x="158627" y="21899"/>
                </a:lnTo>
                <a:lnTo>
                  <a:pt x="196980" y="33879"/>
                </a:lnTo>
                <a:lnTo>
                  <a:pt x="234754" y="48297"/>
                </a:lnTo>
                <a:lnTo>
                  <a:pt x="271919" y="65074"/>
                </a:lnTo>
                <a:lnTo>
                  <a:pt x="308447" y="84128"/>
                </a:lnTo>
                <a:lnTo>
                  <a:pt x="344307" y="105377"/>
                </a:lnTo>
                <a:lnTo>
                  <a:pt x="379472" y="128740"/>
                </a:lnTo>
                <a:lnTo>
                  <a:pt x="413912" y="154135"/>
                </a:lnTo>
                <a:lnTo>
                  <a:pt x="447598" y="181483"/>
                </a:lnTo>
                <a:lnTo>
                  <a:pt x="480501" y="210700"/>
                </a:lnTo>
                <a:lnTo>
                  <a:pt x="512591" y="241706"/>
                </a:lnTo>
                <a:lnTo>
                  <a:pt x="543840" y="274419"/>
                </a:lnTo>
                <a:lnTo>
                  <a:pt x="574220" y="308759"/>
                </a:lnTo>
                <a:lnTo>
                  <a:pt x="603699" y="344644"/>
                </a:lnTo>
                <a:lnTo>
                  <a:pt x="632251" y="381992"/>
                </a:lnTo>
                <a:lnTo>
                  <a:pt x="659844" y="420723"/>
                </a:lnTo>
                <a:lnTo>
                  <a:pt x="686451" y="460754"/>
                </a:lnTo>
                <a:lnTo>
                  <a:pt x="712043" y="502005"/>
                </a:lnTo>
                <a:lnTo>
                  <a:pt x="736590" y="544395"/>
                </a:lnTo>
                <a:lnTo>
                  <a:pt x="760063" y="587841"/>
                </a:lnTo>
                <a:lnTo>
                  <a:pt x="782433" y="632263"/>
                </a:lnTo>
                <a:lnTo>
                  <a:pt x="803671" y="677580"/>
                </a:lnTo>
                <a:lnTo>
                  <a:pt x="823748" y="723709"/>
                </a:lnTo>
                <a:lnTo>
                  <a:pt x="842635" y="770571"/>
                </a:lnTo>
                <a:lnTo>
                  <a:pt x="860303" y="818083"/>
                </a:lnTo>
                <a:lnTo>
                  <a:pt x="876722" y="866164"/>
                </a:lnTo>
                <a:lnTo>
                  <a:pt x="891865" y="914733"/>
                </a:lnTo>
                <a:lnTo>
                  <a:pt x="905701" y="963708"/>
                </a:lnTo>
                <a:lnTo>
                  <a:pt x="918201" y="1013009"/>
                </a:lnTo>
                <a:lnTo>
                  <a:pt x="929337" y="1062554"/>
                </a:lnTo>
                <a:lnTo>
                  <a:pt x="939079" y="1112261"/>
                </a:lnTo>
                <a:lnTo>
                  <a:pt x="947399" y="1162049"/>
                </a:lnTo>
                <a:lnTo>
                  <a:pt x="954853" y="1216503"/>
                </a:lnTo>
                <a:lnTo>
                  <a:pt x="960641" y="1270850"/>
                </a:lnTo>
                <a:lnTo>
                  <a:pt x="964834" y="1324984"/>
                </a:lnTo>
                <a:lnTo>
                  <a:pt x="967501" y="1378799"/>
                </a:lnTo>
                <a:lnTo>
                  <a:pt x="968713" y="1432189"/>
                </a:lnTo>
                <a:lnTo>
                  <a:pt x="968542" y="1485046"/>
                </a:lnTo>
                <a:lnTo>
                  <a:pt x="967056" y="1537265"/>
                </a:lnTo>
                <a:lnTo>
                  <a:pt x="964328" y="1588740"/>
                </a:lnTo>
                <a:lnTo>
                  <a:pt x="960426" y="1639363"/>
                </a:lnTo>
                <a:lnTo>
                  <a:pt x="955423" y="1689029"/>
                </a:lnTo>
                <a:lnTo>
                  <a:pt x="949388" y="1737631"/>
                </a:lnTo>
                <a:lnTo>
                  <a:pt x="942392" y="1785063"/>
                </a:lnTo>
                <a:lnTo>
                  <a:pt x="934505" y="1831218"/>
                </a:lnTo>
                <a:lnTo>
                  <a:pt x="925798" y="1875990"/>
                </a:lnTo>
                <a:lnTo>
                  <a:pt x="916341" y="1919272"/>
                </a:lnTo>
                <a:lnTo>
                  <a:pt x="906205" y="1960959"/>
                </a:lnTo>
                <a:lnTo>
                  <a:pt x="891756" y="2013875"/>
                </a:lnTo>
                <a:lnTo>
                  <a:pt x="876392" y="2063512"/>
                </a:lnTo>
                <a:lnTo>
                  <a:pt x="860281" y="2109620"/>
                </a:lnTo>
                <a:lnTo>
                  <a:pt x="843588" y="2151944"/>
                </a:lnTo>
                <a:lnTo>
                  <a:pt x="826482" y="2190233"/>
                </a:lnTo>
                <a:lnTo>
                  <a:pt x="809130" y="2224236"/>
                </a:lnTo>
                <a:lnTo>
                  <a:pt x="796054" y="2246772"/>
                </a:lnTo>
                <a:lnTo>
                  <a:pt x="794954" y="224853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4558" y="4317298"/>
            <a:ext cx="104713" cy="998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9649" y="2727808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81257" y="4260932"/>
            <a:ext cx="25019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810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65" marR="508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84075" y="4797380"/>
            <a:ext cx="81470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181257" y="4260932"/>
            <a:ext cx="25019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810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65" marR="508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4075" y="4797380"/>
            <a:ext cx="81470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453" y="2101899"/>
            <a:ext cx="998855" cy="2249170"/>
          </a:xfrm>
          <a:custGeom>
            <a:avLst/>
            <a:gdLst/>
            <a:ahLst/>
            <a:cxnLst/>
            <a:rect l="l" t="t" r="r" b="b"/>
            <a:pathLst>
              <a:path w="998854" h="2249170">
                <a:moveTo>
                  <a:pt x="0" y="0"/>
                </a:moveTo>
                <a:lnTo>
                  <a:pt x="41586" y="1409"/>
                </a:lnTo>
                <a:lnTo>
                  <a:pt x="82691" y="5583"/>
                </a:lnTo>
                <a:lnTo>
                  <a:pt x="123285" y="12440"/>
                </a:lnTo>
                <a:lnTo>
                  <a:pt x="163340" y="21899"/>
                </a:lnTo>
                <a:lnTo>
                  <a:pt x="202824" y="33879"/>
                </a:lnTo>
                <a:lnTo>
                  <a:pt x="241708" y="48297"/>
                </a:lnTo>
                <a:lnTo>
                  <a:pt x="279964" y="65074"/>
                </a:lnTo>
                <a:lnTo>
                  <a:pt x="317561" y="84128"/>
                </a:lnTo>
                <a:lnTo>
                  <a:pt x="354470" y="105377"/>
                </a:lnTo>
                <a:lnTo>
                  <a:pt x="390662" y="128740"/>
                </a:lnTo>
                <a:lnTo>
                  <a:pt x="426106" y="154135"/>
                </a:lnTo>
                <a:lnTo>
                  <a:pt x="460773" y="181483"/>
                </a:lnTo>
                <a:lnTo>
                  <a:pt x="494634" y="210700"/>
                </a:lnTo>
                <a:lnTo>
                  <a:pt x="527659" y="241706"/>
                </a:lnTo>
                <a:lnTo>
                  <a:pt x="559818" y="274419"/>
                </a:lnTo>
                <a:lnTo>
                  <a:pt x="591083" y="308759"/>
                </a:lnTo>
                <a:lnTo>
                  <a:pt x="621423" y="344644"/>
                </a:lnTo>
                <a:lnTo>
                  <a:pt x="650808" y="381992"/>
                </a:lnTo>
                <a:lnTo>
                  <a:pt x="679210" y="420723"/>
                </a:lnTo>
                <a:lnTo>
                  <a:pt x="706599" y="460754"/>
                </a:lnTo>
                <a:lnTo>
                  <a:pt x="732945" y="502005"/>
                </a:lnTo>
                <a:lnTo>
                  <a:pt x="758218" y="544395"/>
                </a:lnTo>
                <a:lnTo>
                  <a:pt x="782389" y="587841"/>
                </a:lnTo>
                <a:lnTo>
                  <a:pt x="805429" y="632263"/>
                </a:lnTo>
                <a:lnTo>
                  <a:pt x="827308" y="677580"/>
                </a:lnTo>
                <a:lnTo>
                  <a:pt x="847996" y="723709"/>
                </a:lnTo>
                <a:lnTo>
                  <a:pt x="867464" y="770571"/>
                </a:lnTo>
                <a:lnTo>
                  <a:pt x="885682" y="818083"/>
                </a:lnTo>
                <a:lnTo>
                  <a:pt x="902621" y="866164"/>
                </a:lnTo>
                <a:lnTo>
                  <a:pt x="918251" y="914733"/>
                </a:lnTo>
                <a:lnTo>
                  <a:pt x="932543" y="963708"/>
                </a:lnTo>
                <a:lnTo>
                  <a:pt x="945466" y="1013009"/>
                </a:lnTo>
                <a:lnTo>
                  <a:pt x="956992" y="1062554"/>
                </a:lnTo>
                <a:lnTo>
                  <a:pt x="967091" y="1112261"/>
                </a:lnTo>
                <a:lnTo>
                  <a:pt x="975733" y="1162049"/>
                </a:lnTo>
                <a:lnTo>
                  <a:pt x="983501" y="1216503"/>
                </a:lnTo>
                <a:lnTo>
                  <a:pt x="989563" y="1270850"/>
                </a:lnTo>
                <a:lnTo>
                  <a:pt x="993993" y="1324984"/>
                </a:lnTo>
                <a:lnTo>
                  <a:pt x="996862" y="1378799"/>
                </a:lnTo>
                <a:lnTo>
                  <a:pt x="998242" y="1432189"/>
                </a:lnTo>
                <a:lnTo>
                  <a:pt x="998207" y="1485046"/>
                </a:lnTo>
                <a:lnTo>
                  <a:pt x="996828" y="1537265"/>
                </a:lnTo>
                <a:lnTo>
                  <a:pt x="994179" y="1588740"/>
                </a:lnTo>
                <a:lnTo>
                  <a:pt x="990331" y="1639363"/>
                </a:lnTo>
                <a:lnTo>
                  <a:pt x="985358" y="1689029"/>
                </a:lnTo>
                <a:lnTo>
                  <a:pt x="979330" y="1737631"/>
                </a:lnTo>
                <a:lnTo>
                  <a:pt x="972322" y="1785063"/>
                </a:lnTo>
                <a:lnTo>
                  <a:pt x="964405" y="1831218"/>
                </a:lnTo>
                <a:lnTo>
                  <a:pt x="955652" y="1875990"/>
                </a:lnTo>
                <a:lnTo>
                  <a:pt x="946135" y="1919272"/>
                </a:lnTo>
                <a:lnTo>
                  <a:pt x="935927" y="1960959"/>
                </a:lnTo>
                <a:lnTo>
                  <a:pt x="921366" y="2013875"/>
                </a:lnTo>
                <a:lnTo>
                  <a:pt x="905877" y="2063512"/>
                </a:lnTo>
                <a:lnTo>
                  <a:pt x="889631" y="2109620"/>
                </a:lnTo>
                <a:lnTo>
                  <a:pt x="872800" y="2151944"/>
                </a:lnTo>
                <a:lnTo>
                  <a:pt x="855556" y="2190233"/>
                </a:lnTo>
                <a:lnTo>
                  <a:pt x="838070" y="2224236"/>
                </a:lnTo>
                <a:lnTo>
                  <a:pt x="824900" y="2246772"/>
                </a:lnTo>
                <a:lnTo>
                  <a:pt x="823651" y="224875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90570" y="4317469"/>
            <a:ext cx="104801" cy="99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00500" y="2773958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81257" y="4260932"/>
            <a:ext cx="25019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810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65" marR="508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84075" y="4797380"/>
            <a:ext cx="81470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618" y="3130844"/>
            <a:ext cx="2705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30518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14729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3738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430518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14729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3738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181257" y="4260932"/>
            <a:ext cx="25019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810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65" marR="508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84075" y="4797380"/>
            <a:ext cx="81470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618" y="3130844"/>
            <a:ext cx="2705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30518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14729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3738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430518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14729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3738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8918" y="2101899"/>
            <a:ext cx="862965" cy="436245"/>
          </a:xfrm>
          <a:custGeom>
            <a:avLst/>
            <a:gdLst/>
            <a:ahLst/>
            <a:cxnLst/>
            <a:rect l="l" t="t" r="r" b="b"/>
            <a:pathLst>
              <a:path w="862964" h="436244">
                <a:moveTo>
                  <a:pt x="0" y="0"/>
                </a:moveTo>
                <a:lnTo>
                  <a:pt x="862490" y="43593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37689" y="2500232"/>
            <a:ext cx="110399" cy="86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12650" y="2162257"/>
            <a:ext cx="185102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&lt;END&gt;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finish.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181257" y="4260932"/>
            <a:ext cx="25019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810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65" marR="5080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&lt;STA  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84075" y="4797380"/>
            <a:ext cx="81470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31" y="699262"/>
            <a:ext cx="1861795" cy="136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1956" y="2133466"/>
            <a:ext cx="13874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0631" y="699262"/>
            <a:ext cx="2051718" cy="1367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3669" y="2133466"/>
            <a:ext cx="16071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cat </a:t>
            </a:r>
            <a:r>
              <a:rPr sz="1200" i="1" spc="-5" dirty="0">
                <a:latin typeface="Arial"/>
                <a:cs typeface="Arial"/>
              </a:rPr>
              <a:t>is </a:t>
            </a:r>
            <a:r>
              <a:rPr sz="1200" i="1" dirty="0">
                <a:latin typeface="Arial"/>
                <a:cs typeface="Arial"/>
              </a:rPr>
              <a:t>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tree  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82" y="699262"/>
            <a:ext cx="2051724" cy="1368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7419" y="2133466"/>
            <a:ext cx="154051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dog is </a:t>
            </a:r>
            <a:r>
              <a:rPr sz="1200" i="1" dirty="0">
                <a:latin typeface="Arial"/>
                <a:cs typeface="Arial"/>
              </a:rPr>
              <a:t>running </a:t>
            </a:r>
            <a:r>
              <a:rPr sz="1200" i="1" spc="-5" dirty="0">
                <a:latin typeface="Arial"/>
                <a:cs typeface="Arial"/>
              </a:rPr>
              <a:t>in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the  grass with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frisbee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8356" y="700058"/>
            <a:ext cx="2051698" cy="1367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369" y="2133466"/>
            <a:ext cx="18865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white teddy bear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in  the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931" y="2692947"/>
            <a:ext cx="1861798" cy="1240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706" y="4000591"/>
            <a:ext cx="176911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-5" dirty="0">
                <a:latin typeface="Arial"/>
                <a:cs typeface="Arial"/>
              </a:rPr>
              <a:t>Two people walking on  the beach with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669" y="4000591"/>
            <a:ext cx="176085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-5" dirty="0">
                <a:latin typeface="Arial"/>
                <a:cs typeface="Arial"/>
              </a:rPr>
              <a:t>Two giraffes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in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grassy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3633" y="2692938"/>
            <a:ext cx="1861801" cy="1240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43557" y="2692937"/>
            <a:ext cx="1861798" cy="1240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66319" y="4000591"/>
            <a:ext cx="179451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man riding a </a:t>
            </a:r>
            <a:r>
              <a:rPr sz="1200" i="1" spc="-5" dirty="0">
                <a:latin typeface="Arial"/>
                <a:cs typeface="Arial"/>
              </a:rPr>
              <a:t>dirt bike</a:t>
            </a:r>
            <a:r>
              <a:rPr sz="1200" i="1" spc="-114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dirt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6071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</a:t>
            </a:r>
            <a:r>
              <a:rPr sz="3000" spc="-10" dirty="0"/>
              <a:t>Example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2604622" y="2696739"/>
            <a:ext cx="1861801" cy="1237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7087" y="4034828"/>
            <a:ext cx="1640839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tennis player in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action  on the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court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9849" y="133577"/>
            <a:ext cx="12871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0"/>
              </a:rPr>
              <a:t>neuraltalk2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All images are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CC0 Public</a:t>
            </a:r>
            <a:r>
              <a:rPr sz="600" spc="-45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domain: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35348" y="326109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4">
                <a:moveTo>
                  <a:pt x="0" y="0"/>
                </a:moveTo>
                <a:lnTo>
                  <a:pt x="673410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39849" y="324077"/>
            <a:ext cx="1108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7B7B7"/>
                </a:solidFill>
                <a:latin typeface="Arial"/>
                <a:cs typeface="Arial"/>
                <a:hlinkClick r:id="rId12"/>
              </a:rPr>
              <a:t>cat suitcase,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  <a:hlinkClick r:id="rId13"/>
              </a:rPr>
              <a:t>cat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3"/>
              </a:rPr>
              <a:t>tree,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4"/>
              </a:rPr>
              <a:t>dog,</a:t>
            </a:r>
            <a:r>
              <a:rPr sz="600" spc="-95" dirty="0">
                <a:solidFill>
                  <a:srgbClr val="B7B7B7"/>
                </a:solidFill>
                <a:latin typeface="Arial"/>
                <a:cs typeface="Arial"/>
                <a:hlinkClick r:id="rId14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5"/>
              </a:rPr>
              <a:t>bear,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549" y="421359"/>
            <a:ext cx="402590" cy="0"/>
          </a:xfrm>
          <a:custGeom>
            <a:avLst/>
            <a:gdLst/>
            <a:ahLst/>
            <a:cxnLst/>
            <a:rect l="l" t="t" r="r" b="b"/>
            <a:pathLst>
              <a:path w="402590">
                <a:moveTo>
                  <a:pt x="0" y="0"/>
                </a:moveTo>
                <a:lnTo>
                  <a:pt x="402356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97248" y="421359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124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93714" y="421359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136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63192" y="42135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511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39849" y="419327"/>
            <a:ext cx="1167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6"/>
              </a:rPr>
              <a:t>surfers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7"/>
              </a:rPr>
              <a:t>tennis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8"/>
              </a:rPr>
              <a:t>giraffe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-8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9"/>
              </a:rPr>
              <a:t>motorcycle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563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Failure</a:t>
            </a:r>
            <a:r>
              <a:rPr sz="3000" spc="-95" dirty="0"/>
              <a:t> </a:t>
            </a:r>
            <a:r>
              <a:rPr sz="3000" spc="-5" dirty="0"/>
              <a:t>Cases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2475" y="800150"/>
            <a:ext cx="2211599" cy="1473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100" y="2248829"/>
            <a:ext cx="147256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is holding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  cat </a:t>
            </a:r>
            <a:r>
              <a:rPr sz="1200" i="1" spc="-5" dirty="0">
                <a:latin typeface="Arial"/>
                <a:cs typeface="Arial"/>
              </a:rPr>
              <a:t>in her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08075" y="1094150"/>
            <a:ext cx="1803374" cy="271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174" y="2763725"/>
            <a:ext cx="2128800" cy="1413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850" y="3821153"/>
            <a:ext cx="4184650" cy="7747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409825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beach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  <a:p>
            <a:pPr marL="12700" marR="2326640">
              <a:lnSpc>
                <a:spcPts val="1430"/>
              </a:lnSpc>
              <a:spcBef>
                <a:spcPts val="17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person holding </a:t>
            </a:r>
            <a:r>
              <a:rPr sz="1200" i="1" dirty="0">
                <a:latin typeface="Arial"/>
                <a:cs typeface="Arial"/>
              </a:rPr>
              <a:t>a  computer mouse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350" y="966300"/>
            <a:ext cx="2098143" cy="157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525" y="921854"/>
            <a:ext cx="137985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bird is perched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tree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355" y="2716675"/>
            <a:ext cx="2361299" cy="157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47674" y="2813029"/>
            <a:ext cx="114300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man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baseball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uniform  throwing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7300" y="128127"/>
            <a:ext cx="131064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neuraltalk2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All images are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CC0 Public domain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: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fur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coa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t,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handstand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spider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web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9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basebal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l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65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Visual </a:t>
            </a:r>
            <a:r>
              <a:rPr sz="3000" spc="-5" dirty="0"/>
              <a:t>Question</a:t>
            </a:r>
            <a:r>
              <a:rPr sz="3000" spc="-90" dirty="0"/>
              <a:t> </a:t>
            </a:r>
            <a:r>
              <a:rPr sz="3000" spc="-5" dirty="0"/>
              <a:t>Answering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753599" y="909846"/>
            <a:ext cx="7636800" cy="2998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194685"/>
            <a:ext cx="2767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Agrawal et al, </a:t>
            </a:r>
            <a:r>
              <a:rPr sz="800" dirty="0">
                <a:latin typeface="Arial"/>
                <a:cs typeface="Arial"/>
              </a:rPr>
              <a:t>“VQA: </a:t>
            </a:r>
            <a:r>
              <a:rPr sz="800" spc="-5" dirty="0">
                <a:latin typeface="Arial"/>
                <a:cs typeface="Arial"/>
              </a:rPr>
              <a:t>Visual Question Answering”, ICCV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328135"/>
            <a:ext cx="350202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Zhu et al, </a:t>
            </a:r>
            <a:r>
              <a:rPr sz="800" dirty="0">
                <a:latin typeface="Arial"/>
                <a:cs typeface="Arial"/>
              </a:rPr>
              <a:t>“Visual </a:t>
            </a:r>
            <a:r>
              <a:rPr sz="800" spc="-5" dirty="0">
                <a:latin typeface="Arial"/>
                <a:cs typeface="Arial"/>
              </a:rPr>
              <a:t>7W: Grounded Question Answering in Images”, CVPR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464538" y="3819085"/>
            <a:ext cx="102235" cy="327660"/>
          </a:xfrm>
          <a:custGeom>
            <a:avLst/>
            <a:gdLst/>
            <a:ahLst/>
            <a:cxnLst/>
            <a:rect l="l" t="t" r="r" b="b"/>
            <a:pathLst>
              <a:path w="102235" h="327660">
                <a:moveTo>
                  <a:pt x="101711" y="32763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24961" y="3726997"/>
            <a:ext cx="79151" cy="110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7150" y="3849080"/>
            <a:ext cx="29521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dirty="0">
                <a:latin typeface="Arial"/>
                <a:cs typeface="Arial"/>
              </a:rPr>
              <a:t>Machine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Translation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seq </a:t>
            </a:r>
            <a:r>
              <a:rPr sz="1800" spc="-5" dirty="0">
                <a:latin typeface="Arial"/>
                <a:cs typeface="Arial"/>
              </a:rPr>
              <a:t>of words </a:t>
            </a:r>
            <a:r>
              <a:rPr sz="1800" dirty="0">
                <a:latin typeface="Arial"/>
                <a:cs typeface="Arial"/>
              </a:rPr>
              <a:t>-&gt; seq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7976524" y="3763465"/>
            <a:ext cx="206375" cy="353695"/>
          </a:xfrm>
          <a:custGeom>
            <a:avLst/>
            <a:gdLst/>
            <a:ahLst/>
            <a:cxnLst/>
            <a:rect l="l" t="t" r="r" b="b"/>
            <a:pathLst>
              <a:path w="206375" h="353695">
                <a:moveTo>
                  <a:pt x="0" y="353084"/>
                </a:moveTo>
                <a:lnTo>
                  <a:pt x="20608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907" y="3679276"/>
            <a:ext cx="89804" cy="109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34125" y="4092731"/>
            <a:ext cx="4199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5" dirty="0">
                <a:latin typeface="Arial"/>
                <a:cs typeface="Arial"/>
              </a:rPr>
              <a:t>Video classification on </a:t>
            </a:r>
            <a:r>
              <a:rPr sz="1800" b="1" dirty="0">
                <a:latin typeface="Arial"/>
                <a:cs typeface="Arial"/>
              </a:rPr>
              <a:t>frame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26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536750" y="823250"/>
            <a:ext cx="3641200" cy="357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132169"/>
            <a:ext cx="4163060" cy="446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53085">
              <a:lnSpc>
                <a:spcPts val="830"/>
              </a:lnSpc>
              <a:spcBef>
                <a:spcPts val="135"/>
              </a:spcBef>
            </a:pPr>
            <a:r>
              <a:rPr sz="700" spc="-5" dirty="0">
                <a:latin typeface="Arial"/>
                <a:cs typeface="Arial"/>
              </a:rPr>
              <a:t>Ba, </a:t>
            </a:r>
            <a:r>
              <a:rPr sz="700" dirty="0">
                <a:latin typeface="Arial"/>
                <a:cs typeface="Arial"/>
              </a:rPr>
              <a:t>Mnih, </a:t>
            </a:r>
            <a:r>
              <a:rPr sz="700" spc="-5" dirty="0">
                <a:latin typeface="Arial"/>
                <a:cs typeface="Arial"/>
              </a:rPr>
              <a:t>and Kavukcuoglu, </a:t>
            </a:r>
            <a:r>
              <a:rPr sz="700" dirty="0">
                <a:latin typeface="Arial"/>
                <a:cs typeface="Arial"/>
              </a:rPr>
              <a:t>“Multiple </a:t>
            </a:r>
            <a:r>
              <a:rPr sz="700" spc="-5" dirty="0">
                <a:latin typeface="Arial"/>
                <a:cs typeface="Arial"/>
              </a:rPr>
              <a:t>Object Recognition with Visual Attention”, ICLR 2015.  Gregor et al, </a:t>
            </a:r>
            <a:r>
              <a:rPr sz="700" dirty="0">
                <a:latin typeface="Arial"/>
                <a:cs typeface="Arial"/>
              </a:rPr>
              <a:t>“DRAW: 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85"/>
              </a:lnSpc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Gregor, 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</a:t>
            </a:r>
            <a:r>
              <a:rPr sz="700" spc="-5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Wierstra,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5" dirty="0">
                <a:latin typeface="Arial"/>
                <a:cs typeface="Arial"/>
              </a:rPr>
              <a:t>2015. Reproduced with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permission.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375" y="2135231"/>
            <a:ext cx="2791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Classify images by taking </a:t>
            </a:r>
            <a:r>
              <a:rPr sz="1800" dirty="0">
                <a:latin typeface="Arial"/>
                <a:cs typeface="Arial"/>
              </a:rPr>
              <a:t>a  series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“glimpses”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270881"/>
            <a:ext cx="5101590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Gregor et al, </a:t>
            </a:r>
            <a:r>
              <a:rPr sz="700" dirty="0">
                <a:latin typeface="Arial"/>
                <a:cs typeface="Arial"/>
              </a:rPr>
              <a:t>“DRAW: 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30"/>
              </a:lnSpc>
              <a:spcBef>
                <a:spcPts val="25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Gregor, 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2015. Reproduced with  permission.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26313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  <a:p>
            <a:pPr marL="2073910">
              <a:lnSpc>
                <a:spcPts val="2125"/>
              </a:lnSpc>
            </a:pPr>
            <a:r>
              <a:rPr sz="1800" spc="-5" dirty="0"/>
              <a:t>Generate images one piece at </a:t>
            </a:r>
            <a:r>
              <a:rPr sz="1800" dirty="0"/>
              <a:t>a</a:t>
            </a:r>
            <a:r>
              <a:rPr sz="1800" spc="-25" dirty="0"/>
              <a:t> </a:t>
            </a:r>
            <a:r>
              <a:rPr sz="1800" spc="-5" dirty="0"/>
              <a:t>time!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155050" y="1122700"/>
            <a:ext cx="3200601" cy="3200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5400" y="1122700"/>
            <a:ext cx="3200601" cy="3200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51" y="3308572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1" y="22853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5498" y="2960809"/>
            <a:ext cx="81981" cy="34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35433" y="24516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3" y="59799"/>
                </a:lnTo>
                <a:lnTo>
                  <a:pt x="295301" y="75600"/>
                </a:lnTo>
                <a:lnTo>
                  <a:pt x="353993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0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0112" y="2685047"/>
            <a:ext cx="109690" cy="80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1576</Words>
  <Application>Microsoft Macintosh PowerPoint</Application>
  <PresentationFormat>On-screen Show (16:9)</PresentationFormat>
  <Paragraphs>519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 Pattern Recognition (EE5907)   Asst Prof. Mike Shou </vt:lpstr>
      <vt:lpstr>“Vanilla”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Sequential Processing of Non-Sequence Data</vt:lpstr>
      <vt:lpstr>Sequential Processing of Non-Sequence Data Generate images one piece at a time!</vt:lpstr>
      <vt:lpstr>Recurrent Neural Network</vt:lpstr>
      <vt:lpstr>Recurrent Neural Network</vt:lpstr>
      <vt:lpstr>Recurrent Neural Network</vt:lpstr>
      <vt:lpstr>Recurrent Neural Network</vt:lpstr>
      <vt:lpstr>(Simple)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One to Many</vt:lpstr>
      <vt:lpstr>Sequence to Sequence: Many-to-one +  one-to-many</vt:lpstr>
      <vt:lpstr>Sequence to Sequence: Many-to-one +  one-to-many</vt:lpstr>
      <vt:lpstr>PowerPoint Presentation</vt:lpstr>
      <vt:lpstr>PowerPoint Presentation</vt:lpstr>
      <vt:lpstr>PowerPoint Presentation</vt:lpstr>
      <vt:lpstr>Example:  Character-level  Language Model  Sampling</vt:lpstr>
      <vt:lpstr>Example:  Character-level  Language Model  Sampling</vt:lpstr>
      <vt:lpstr>Example:  Character-level  Language Model  Sampling</vt:lpstr>
      <vt:lpstr>Example:  Character-level  Language Model  Sampling</vt:lpstr>
      <vt:lpstr>Backpropagation through time</vt:lpstr>
      <vt:lpstr>Image Captioning</vt:lpstr>
      <vt:lpstr>Recurrent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Image Captioning: Failure Cases</vt:lpstr>
      <vt:lpstr>Visual Question Answering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 Recurrent Neural Networks</dc:title>
  <dc:creator>Feng Jiashi</dc:creator>
  <cp:lastModifiedBy>Zheng Shou</cp:lastModifiedBy>
  <cp:revision>13</cp:revision>
  <dcterms:created xsi:type="dcterms:W3CDTF">2019-03-09T00:48:36Z</dcterms:created>
  <dcterms:modified xsi:type="dcterms:W3CDTF">2021-10-23T09:23:40Z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